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1" r:id="rId15"/>
    <p:sldId id="274" r:id="rId16"/>
    <p:sldId id="272" r:id="rId17"/>
    <p:sldId id="273" r:id="rId18"/>
    <p:sldId id="276" r:id="rId19"/>
    <p:sldId id="277" r:id="rId20"/>
    <p:sldId id="278" r:id="rId21"/>
    <p:sldId id="258" r:id="rId2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EB2CB1-6CC0-52DE-E79B-219F242B7F79}" name="Francisco Llanes" initials="F" userId="S::fllanes@unan.edu.ni::5aee38f5-860e-4bfb-9e87-62f4c259df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C41"/>
    <a:srgbClr val="E34D74"/>
    <a:srgbClr val="EB9DCF"/>
    <a:srgbClr val="E24EB4"/>
    <a:srgbClr val="0D98D7"/>
    <a:srgbClr val="FAB718"/>
    <a:srgbClr val="174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5" autoAdjust="0"/>
    <p:restoredTop sz="96259" autoAdjust="0"/>
  </p:normalViewPr>
  <p:slideViewPr>
    <p:cSldViewPr snapToGrid="0">
      <p:cViewPr varScale="1">
        <p:scale>
          <a:sx n="82" d="100"/>
          <a:sy n="82" d="100"/>
        </p:scale>
        <p:origin x="61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096D6C2-88C4-41EE-9ECB-BAD832CF12AB}" type="datetimeFigureOut">
              <a:rPr lang="es-NI" smtClean="0"/>
              <a:t>10/12/2024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8644883-4F96-4370-91F7-EC4CCCC9A88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7268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4883-4F96-4370-91F7-EC4CCCC9A888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915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" y="1789"/>
            <a:ext cx="12188817" cy="68562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44282" y="1840523"/>
            <a:ext cx="5231026" cy="2149351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rgbClr val="0D98D7"/>
                </a:solidFill>
                <a:latin typeface="Tw Cen MT" panose="020B0602020104020603" pitchFamily="34" charset="77"/>
                <a:cs typeface="Courier New" panose="02070309020205020404" pitchFamily="49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44281" y="4242486"/>
            <a:ext cx="5231026" cy="11814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7447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4116-522A-43FA-A07B-AF425C3CADE4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D79B-CE85-4CB9-8BC4-26C9F168BC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4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4116-522A-43FA-A07B-AF425C3CADE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D79B-CE85-4CB9-8BC4-26C9F168B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5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4116-522A-43FA-A07B-AF425C3CADE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D79B-CE85-4CB9-8BC4-26C9F168B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0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1" y="1856"/>
            <a:ext cx="12185521" cy="68543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0D98D7"/>
                </a:solidFill>
                <a:latin typeface="Tw Cen MT" panose="020B0602020104020603" pitchFamily="34" charset="77"/>
                <a:cs typeface="Courier New" panose="02070309020205020404" pitchFamily="49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74473"/>
                </a:solidFill>
                <a:latin typeface="Calibri cuerpo"/>
              </a:defRPr>
            </a:lvl1pPr>
            <a:lvl2pPr>
              <a:defRPr>
                <a:solidFill>
                  <a:srgbClr val="174473"/>
                </a:solidFill>
                <a:latin typeface="Calibri cuerpo"/>
              </a:defRPr>
            </a:lvl2pPr>
            <a:lvl3pPr>
              <a:defRPr>
                <a:solidFill>
                  <a:srgbClr val="174473"/>
                </a:solidFill>
                <a:latin typeface="Calibri cuerpo"/>
              </a:defRPr>
            </a:lvl3pPr>
            <a:lvl4pPr>
              <a:defRPr>
                <a:solidFill>
                  <a:srgbClr val="174473"/>
                </a:solidFill>
                <a:latin typeface="Calibri cuerpo"/>
              </a:defRPr>
            </a:lvl4pPr>
            <a:lvl5pPr>
              <a:defRPr>
                <a:solidFill>
                  <a:srgbClr val="174473"/>
                </a:solidFill>
                <a:latin typeface="Calibri cuerpo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4116-522A-43FA-A07B-AF425C3CADE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D79B-CE85-4CB9-8BC4-26C9F168B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4116-522A-43FA-A07B-AF425C3CADE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D79B-CE85-4CB9-8BC4-26C9F168B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4116-522A-43FA-A07B-AF425C3CADE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D79B-CE85-4CB9-8BC4-26C9F168B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9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4116-522A-43FA-A07B-AF425C3CADE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D79B-CE85-4CB9-8BC4-26C9F168B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4116-522A-43FA-A07B-AF425C3CADE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D79B-CE85-4CB9-8BC4-26C9F168B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6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4116-522A-43FA-A07B-AF425C3CADE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D79B-CE85-4CB9-8BC4-26C9F168B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4116-522A-43FA-A07B-AF425C3CADE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D79B-CE85-4CB9-8BC4-26C9F168B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4116-522A-43FA-A07B-AF425C3CADE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D79B-CE85-4CB9-8BC4-26C9F168B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5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4116-522A-43FA-A07B-AF425C3CADE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2D79B-CE85-4CB9-8BC4-26C9F168B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Calibri"/>
                <a:cs typeface="Calibri"/>
              </a:rPr>
              <a:t>Br. Monserrath Marian Tijerino</a:t>
            </a:r>
          </a:p>
          <a:p>
            <a:r>
              <a:rPr lang="en-US" sz="1800" dirty="0">
                <a:cs typeface="Calibri"/>
              </a:rPr>
              <a:t>Br. Valeria de los Ángeles Cajina Tenorio</a:t>
            </a:r>
            <a:endParaRPr lang="en-US" sz="18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23E35DF-6F02-5AB4-A549-B0EE7DE4EF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NI" dirty="0">
                <a:latin typeface="Tw Cen MT"/>
                <a:cs typeface="Courier New"/>
              </a:rPr>
              <a:t>Libro ilustrado sobre el ciclo menstrual para niñas de 10 a 13 años</a:t>
            </a:r>
            <a:endParaRPr lang="es-NI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1843130F-FB27-151B-EC62-31713FE86AE5}"/>
              </a:ext>
            </a:extLst>
          </p:cNvPr>
          <p:cNvSpPr txBox="1">
            <a:spLocks/>
          </p:cNvSpPr>
          <p:nvPr/>
        </p:nvSpPr>
        <p:spPr>
          <a:xfrm>
            <a:off x="4829549" y="5861377"/>
            <a:ext cx="5231026" cy="1181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7447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ea typeface="Calibri"/>
                <a:cs typeface="Calibri"/>
              </a:rPr>
              <a:t>Diciembre 11, 2024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959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F7997-CC5C-C5D9-72A0-372A776B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1A5A2E-E24C-87BA-0816-20AD9DB88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2" y="-1082353"/>
            <a:ext cx="5924728" cy="76672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AB04ED-9C78-DA2F-533E-91BDBF6BF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082353"/>
            <a:ext cx="5825698" cy="75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2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1C100-B152-FF86-0654-EEB1690E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DF9A19-23D5-0893-F68A-CA90F40F1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50" y="-1350284"/>
            <a:ext cx="6025526" cy="77977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14D1AB-0D3E-AC29-4A24-E42E1CB0A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3" y="-1464907"/>
            <a:ext cx="5739175" cy="74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7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24D86-87E9-CD70-877C-A2C7A7AFA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8">
            <a:extLst>
              <a:ext uri="{FF2B5EF4-FFF2-40B4-BE49-F238E27FC236}">
                <a16:creationId xmlns:a16="http://schemas.microsoft.com/office/drawing/2014/main" id="{2A28D7E8-5E72-AE66-8E6E-9FEDB0D9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NI" dirty="0"/>
              <a:t>Línea Grafica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7E2BCF-8A37-2697-E338-1D6A404A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6" y="1408922"/>
            <a:ext cx="10451842" cy="36482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s-MX" sz="2500" dirty="0">
                <a:solidFill>
                  <a:srgbClr val="002060"/>
                </a:solidFill>
              </a:rPr>
              <a:t>Concepto General</a:t>
            </a:r>
          </a:p>
          <a:p>
            <a:pPr marL="0" indent="0">
              <a:buNone/>
            </a:pPr>
            <a:r>
              <a:rPr lang="es-MX" sz="2500" dirty="0">
                <a:solidFill>
                  <a:srgbClr val="002060"/>
                </a:solidFill>
              </a:rPr>
              <a:t>La línea gráfica está diseñada para ser amigable, educativa y empoderadora, ayudando a las niñas a comprender el ciclo menstrual de forma positiva y natural. Se busca combinar información científica con una estética visual que conecte emocionalmente con ellas.</a:t>
            </a:r>
          </a:p>
          <a:p>
            <a:pPr marL="0" indent="0">
              <a:buNone/>
            </a:pPr>
            <a:endParaRPr lang="es-MX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MX" sz="2500" dirty="0">
                <a:solidFill>
                  <a:srgbClr val="002060"/>
                </a:solidFill>
              </a:rPr>
              <a:t>Estilo Visual</a:t>
            </a:r>
          </a:p>
          <a:p>
            <a:r>
              <a:rPr lang="es-MX" sz="2500" dirty="0">
                <a:solidFill>
                  <a:srgbClr val="002060"/>
                </a:solidFill>
              </a:rPr>
              <a:t>Colores: Paleta cálida y alegre, basada en tonos rosados, que transmiten tranquilidad, confianza y cercanía. Se incluyen acentos en colores vivos para resaltar elementos clave.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5E82DCE-39BE-08C2-15D3-B68B74E90231}"/>
              </a:ext>
            </a:extLst>
          </p:cNvPr>
          <p:cNvSpPr/>
          <p:nvPr/>
        </p:nvSpPr>
        <p:spPr>
          <a:xfrm>
            <a:off x="2836504" y="4987209"/>
            <a:ext cx="923731" cy="923731"/>
          </a:xfrm>
          <a:prstGeom prst="ellipse">
            <a:avLst/>
          </a:prstGeom>
          <a:solidFill>
            <a:srgbClr val="E24E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A6F5939-D23A-8E50-B4B0-45BD9D0398EC}"/>
              </a:ext>
            </a:extLst>
          </p:cNvPr>
          <p:cNvSpPr/>
          <p:nvPr/>
        </p:nvSpPr>
        <p:spPr>
          <a:xfrm>
            <a:off x="4466252" y="4987210"/>
            <a:ext cx="923731" cy="923731"/>
          </a:xfrm>
          <a:prstGeom prst="ellipse">
            <a:avLst/>
          </a:prstGeom>
          <a:solidFill>
            <a:srgbClr val="EB9D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6841E3E-459E-3738-673A-5956955510E4}"/>
              </a:ext>
            </a:extLst>
          </p:cNvPr>
          <p:cNvSpPr/>
          <p:nvPr/>
        </p:nvSpPr>
        <p:spPr>
          <a:xfrm>
            <a:off x="6096000" y="4987211"/>
            <a:ext cx="923731" cy="923731"/>
          </a:xfrm>
          <a:prstGeom prst="ellipse">
            <a:avLst/>
          </a:prstGeom>
          <a:solidFill>
            <a:srgbClr val="E34D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4592B8E-C658-E111-4A8C-1757013244E2}"/>
              </a:ext>
            </a:extLst>
          </p:cNvPr>
          <p:cNvSpPr/>
          <p:nvPr/>
        </p:nvSpPr>
        <p:spPr>
          <a:xfrm>
            <a:off x="7840825" y="4987212"/>
            <a:ext cx="923731" cy="923731"/>
          </a:xfrm>
          <a:prstGeom prst="ellipse">
            <a:avLst/>
          </a:prstGeom>
          <a:solidFill>
            <a:srgbClr val="AA2C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2864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0562D-448F-A242-24C1-9BA8F09AD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5E3D1219-4D6F-BA98-A794-34DFE6592183}"/>
              </a:ext>
            </a:extLst>
          </p:cNvPr>
          <p:cNvSpPr/>
          <p:nvPr/>
        </p:nvSpPr>
        <p:spPr>
          <a:xfrm>
            <a:off x="7644467" y="2678620"/>
            <a:ext cx="1855257" cy="18426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4AB4382-3B88-17CD-8626-963C35A41D86}"/>
              </a:ext>
            </a:extLst>
          </p:cNvPr>
          <p:cNvSpPr/>
          <p:nvPr/>
        </p:nvSpPr>
        <p:spPr>
          <a:xfrm>
            <a:off x="4893334" y="2645388"/>
            <a:ext cx="1855257" cy="18426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54CCA3C-B4A7-F6B8-7150-D706545FF4AF}"/>
              </a:ext>
            </a:extLst>
          </p:cNvPr>
          <p:cNvSpPr/>
          <p:nvPr/>
        </p:nvSpPr>
        <p:spPr>
          <a:xfrm>
            <a:off x="2091592" y="2645389"/>
            <a:ext cx="1855257" cy="18426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2" name="Título 8">
            <a:extLst>
              <a:ext uri="{FF2B5EF4-FFF2-40B4-BE49-F238E27FC236}">
                <a16:creationId xmlns:a16="http://schemas.microsoft.com/office/drawing/2014/main" id="{DEB142CD-83AC-9F01-E6DC-82E6FED1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NI" dirty="0"/>
              <a:t>Línea Grafica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B516A9-05FB-1E57-A953-605F9D651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6" y="1408922"/>
            <a:ext cx="10451842" cy="12036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sz="2500" dirty="0">
                <a:solidFill>
                  <a:srgbClr val="002060"/>
                </a:solidFill>
              </a:rPr>
              <a:t>Ilustraciones: Dibujos sencillos, inclusivos y expresivos, con personajes que representen diferentes tonos de piel y tipos de cabello, reflejando la diversidad de las niñas nicaragüenses.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B344BC-2ADC-53ED-6946-FF653769DF35}"/>
              </a:ext>
            </a:extLst>
          </p:cNvPr>
          <p:cNvSpPr txBox="1"/>
          <p:nvPr/>
        </p:nvSpPr>
        <p:spPr>
          <a:xfrm>
            <a:off x="763556" y="4587304"/>
            <a:ext cx="103033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>
                <a:solidFill>
                  <a:srgbClr val="002060"/>
                </a:solidFill>
              </a:rPr>
              <a:t>Tipografía: Letras redondeadas y legibles, con fuentes </a:t>
            </a:r>
            <a:r>
              <a:rPr lang="es-MX" sz="2500" dirty="0" err="1">
                <a:solidFill>
                  <a:srgbClr val="002060"/>
                </a:solidFill>
              </a:rPr>
              <a:t>sans</a:t>
            </a:r>
            <a:r>
              <a:rPr lang="es-MX" sz="2500" dirty="0">
                <a:solidFill>
                  <a:srgbClr val="002060"/>
                </a:solidFill>
              </a:rPr>
              <a:t> </a:t>
            </a:r>
            <a:r>
              <a:rPr lang="es-MX" sz="2500" dirty="0" err="1">
                <a:solidFill>
                  <a:srgbClr val="002060"/>
                </a:solidFill>
              </a:rPr>
              <a:t>serif</a:t>
            </a:r>
            <a:r>
              <a:rPr lang="es-MX" sz="2500" dirty="0">
                <a:solidFill>
                  <a:srgbClr val="002060"/>
                </a:solidFill>
              </a:rPr>
              <a:t> para el texto principal o secciones destacadas, aportando calidez y dinamismo.</a:t>
            </a:r>
            <a:endParaRPr lang="es-NI" sz="2500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C47CAA-5F61-7616-F281-13099C90C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87" y="2714287"/>
            <a:ext cx="1639117" cy="16391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D75426-3CC5-72AE-BDA1-EE8DF7FCA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23" y="2612544"/>
            <a:ext cx="1708014" cy="17080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1FCE3D-AA63-D3A2-1BB0-1AB86B38E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56" y="2645389"/>
            <a:ext cx="1708015" cy="17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7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AF977-81D5-7ADF-CB5C-09E782D62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652DC6B0-92E2-902C-3657-4EE6F5A9F037}"/>
              </a:ext>
            </a:extLst>
          </p:cNvPr>
          <p:cNvSpPr/>
          <p:nvPr/>
        </p:nvSpPr>
        <p:spPr>
          <a:xfrm>
            <a:off x="1066012" y="1803077"/>
            <a:ext cx="2473260" cy="24564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9ED4F2A-CF32-D750-7852-6E1B8A0CEAF1}"/>
              </a:ext>
            </a:extLst>
          </p:cNvPr>
          <p:cNvSpPr/>
          <p:nvPr/>
        </p:nvSpPr>
        <p:spPr>
          <a:xfrm>
            <a:off x="4593634" y="1823897"/>
            <a:ext cx="2473260" cy="24564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C6D3D4A-BA7C-C6A2-282E-3F7162849FC5}"/>
              </a:ext>
            </a:extLst>
          </p:cNvPr>
          <p:cNvSpPr/>
          <p:nvPr/>
        </p:nvSpPr>
        <p:spPr>
          <a:xfrm>
            <a:off x="7996335" y="1803077"/>
            <a:ext cx="2541142" cy="24564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7E770-3031-6E16-A242-1CF3E113C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46" y="377889"/>
            <a:ext cx="10451842" cy="5770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MX" sz="2500" dirty="0">
                <a:solidFill>
                  <a:srgbClr val="002060"/>
                </a:solidFill>
              </a:rPr>
              <a:t>Narrativa Visual</a:t>
            </a:r>
          </a:p>
          <a:p>
            <a:r>
              <a:rPr lang="es-MX" sz="2500" dirty="0">
                <a:solidFill>
                  <a:srgbClr val="002060"/>
                </a:solidFill>
              </a:rPr>
              <a:t>Personajes: Niñas curiosas y seguras, junto con elementos metafóricos como flores, que simbolizan el ciclo menstrual.</a:t>
            </a:r>
          </a:p>
          <a:p>
            <a:endParaRPr lang="es-MX" sz="2500" dirty="0">
              <a:solidFill>
                <a:srgbClr val="002060"/>
              </a:solidFill>
            </a:endParaRPr>
          </a:p>
          <a:p>
            <a:endParaRPr lang="es-MX" sz="2500" dirty="0">
              <a:solidFill>
                <a:srgbClr val="002060"/>
              </a:solidFill>
            </a:endParaRPr>
          </a:p>
          <a:p>
            <a:endParaRPr lang="es-MX" sz="2500" dirty="0">
              <a:solidFill>
                <a:srgbClr val="002060"/>
              </a:solidFill>
            </a:endParaRPr>
          </a:p>
          <a:p>
            <a:endParaRPr lang="es-MX" sz="2500" dirty="0">
              <a:solidFill>
                <a:srgbClr val="002060"/>
              </a:solidFill>
            </a:endParaRPr>
          </a:p>
          <a:p>
            <a:endParaRPr lang="es-MX" sz="2500" dirty="0">
              <a:solidFill>
                <a:srgbClr val="002060"/>
              </a:solidFill>
            </a:endParaRPr>
          </a:p>
          <a:p>
            <a:endParaRPr lang="es-MX" sz="2500" dirty="0">
              <a:solidFill>
                <a:srgbClr val="002060"/>
              </a:solidFill>
            </a:endParaRPr>
          </a:p>
          <a:p>
            <a:r>
              <a:rPr lang="es-MX" sz="2500" dirty="0">
                <a:solidFill>
                  <a:srgbClr val="002060"/>
                </a:solidFill>
              </a:rPr>
              <a:t>Iconografía: Elementos simples y símbolos que explican procesos biológicos de forma accesible.</a:t>
            </a:r>
          </a:p>
          <a:p>
            <a:r>
              <a:rPr lang="es-MX" sz="2500" dirty="0">
                <a:solidFill>
                  <a:srgbClr val="002060"/>
                </a:solidFill>
              </a:rPr>
              <a:t>Texturas: Uso de patrones suaves (líneas curvas, puntos, ondas) para transmitir fluidez y naturalidad.</a:t>
            </a:r>
          </a:p>
          <a:p>
            <a:pPr marL="0" indent="0">
              <a:buNone/>
            </a:pPr>
            <a:endParaRPr lang="es-MX" sz="2500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EDCB84-AB22-B2D5-860F-C906FEFCE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99" y="1970769"/>
            <a:ext cx="2162691" cy="21626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6358E1-9ECE-3A19-8674-50A32F644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9" y="1823897"/>
            <a:ext cx="2047476" cy="19029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B7AC6D4-3CCD-0353-604F-C7E606EB1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60" y="1970769"/>
            <a:ext cx="1950877" cy="20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04CD-C887-000E-40B5-820A16D00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16351B-9E60-7517-9F96-D9639ADEF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879" y="629816"/>
            <a:ext cx="10451842" cy="5598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MX" sz="2500" dirty="0">
                <a:solidFill>
                  <a:srgbClr val="002060"/>
                </a:solidFill>
              </a:rPr>
              <a:t>Tono y Comunicación</a:t>
            </a:r>
          </a:p>
          <a:p>
            <a:r>
              <a:rPr lang="es-MX" sz="2500" dirty="0">
                <a:solidFill>
                  <a:srgbClr val="002060"/>
                </a:solidFill>
              </a:rPr>
              <a:t>Empático y Positivo: El diseño busca normalizar el tema, alejándose de tabúes o connotaciones negativas.</a:t>
            </a:r>
          </a:p>
          <a:p>
            <a:r>
              <a:rPr lang="es-MX" sz="2500" dirty="0">
                <a:solidFill>
                  <a:srgbClr val="002060"/>
                </a:solidFill>
              </a:rPr>
              <a:t>Divertido pero Informativo: La línea gráfica incluye detalles lúdicos para captar el interés de las niñas sin perder claridad en la información.</a:t>
            </a:r>
          </a:p>
          <a:p>
            <a:endParaRPr lang="es-MX" sz="25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026AA2-FDD9-CDEB-38B7-3DA87FFB3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2" y="2730876"/>
            <a:ext cx="2357537" cy="37320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0570DC-A11E-6467-C33E-55ACCBFD6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512">
            <a:off x="3226102" y="2569918"/>
            <a:ext cx="2278694" cy="22786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E683B1C-8970-33B3-4412-F65D68405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121">
            <a:off x="4638617" y="3590468"/>
            <a:ext cx="3214825" cy="32148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4ACEC6F-C29E-C2C7-1DBB-CD67FD7B1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6" y="2179106"/>
            <a:ext cx="4243121" cy="42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8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57E2E-D3D1-259E-5093-FDA963482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54490-4877-881C-C2AB-6033D9F1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214" y="449156"/>
            <a:ext cx="7074161" cy="25799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MX" sz="2500" dirty="0">
                <a:solidFill>
                  <a:srgbClr val="002060"/>
                </a:solidFill>
              </a:rPr>
              <a:t> Aplicaciones Gráficas</a:t>
            </a:r>
          </a:p>
          <a:p>
            <a:r>
              <a:rPr lang="es-MX" sz="2500" dirty="0">
                <a:solidFill>
                  <a:srgbClr val="002060"/>
                </a:solidFill>
              </a:rPr>
              <a:t>Actividades: Juegos visuales o plantillas interactivas (como “calendarios menstruales” ).</a:t>
            </a:r>
          </a:p>
          <a:p>
            <a:r>
              <a:rPr lang="es-MX" sz="2500" dirty="0">
                <a:solidFill>
                  <a:srgbClr val="002060"/>
                </a:solidFill>
              </a:rPr>
              <a:t>Personaje Guía: Una ilustración recurrente (como una niña) que acompaña a las lectoras en el aprendizaje.</a:t>
            </a:r>
            <a:endParaRPr lang="es-NI" sz="2500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38B7CA-FFC6-D967-A323-F71EC96F7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13" y="2814777"/>
            <a:ext cx="2195479" cy="36933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640544-1866-C805-2036-74895F9C3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41" y="2814777"/>
            <a:ext cx="2195478" cy="36933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BE5FE61-9351-1A11-943E-96AAA943F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84" y="449156"/>
            <a:ext cx="3351245" cy="369332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FA580F8-589A-C63A-E227-F33305D80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96" y="4373125"/>
            <a:ext cx="4117133" cy="16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2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4FFFB-860B-8F37-73C5-EBD6C69FB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1817B4-59F8-64B0-6DC8-1DCCB963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317240"/>
            <a:ext cx="6542313" cy="582230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s-MX" sz="2400" dirty="0">
                <a:solidFill>
                  <a:srgbClr val="002060"/>
                </a:solidFill>
              </a:rPr>
              <a:t>Paleta de Colores Refinada </a:t>
            </a:r>
          </a:p>
          <a:p>
            <a:pPr marL="0" indent="0">
              <a:buNone/>
            </a:pPr>
            <a:r>
              <a:rPr lang="es-MX" sz="2400" dirty="0">
                <a:solidFill>
                  <a:srgbClr val="002060"/>
                </a:solidFill>
              </a:rPr>
              <a:t>La línea gráfica se basa principalmente en rosados pálidos y vibrantes, con el amarillo como color complementario puntual para resaltar elementos clave:</a:t>
            </a:r>
          </a:p>
          <a:p>
            <a:r>
              <a:rPr lang="es-MX" sz="2400" dirty="0">
                <a:solidFill>
                  <a:srgbClr val="002060"/>
                </a:solidFill>
              </a:rPr>
              <a:t>Rosados Pálidos: Utilizados como base, estos tonos suaves crean una atmósfera acogedora, calmada y empática, adecuada para transmitir cercanía y confianza.</a:t>
            </a:r>
          </a:p>
          <a:p>
            <a:r>
              <a:rPr lang="es-MX" sz="2400" dirty="0">
                <a:solidFill>
                  <a:srgbClr val="002060"/>
                </a:solidFill>
              </a:rPr>
              <a:t>Rosados Chillantes: Incorporan energía y dinamismo al diseño, ayudando a destacar secciones importantes o a añadir un toque lúdico.</a:t>
            </a:r>
          </a:p>
          <a:p>
            <a:r>
              <a:rPr lang="es-MX" sz="2400" dirty="0">
                <a:solidFill>
                  <a:srgbClr val="002060"/>
                </a:solidFill>
              </a:rPr>
              <a:t>Amarillo Complementario: Se utiliza estratégicamente para dar énfasis, transmitir calidez y aportar un contraste alegre. Este color refuerza visualmente la idea de positividad y energía sin saturar la composición.</a:t>
            </a:r>
            <a:endParaRPr lang="es-NI" sz="24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4CF871-E260-8E14-960E-F1834F4AF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10" y="223934"/>
            <a:ext cx="3657134" cy="58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0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A6B51-C483-A036-A0AA-1D1758BC6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8">
            <a:extLst>
              <a:ext uri="{FF2B5EF4-FFF2-40B4-BE49-F238E27FC236}">
                <a16:creationId xmlns:a16="http://schemas.microsoft.com/office/drawing/2014/main" id="{CF5CF36F-31C9-E0E6-E373-9F6BE0F8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/>
              <a:t>Recursos Gráficos y Multimedia Finales</a:t>
            </a:r>
            <a:endParaRPr lang="es-NI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F55E633-B06B-A41A-03C8-59FA85A9C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20" y="2582257"/>
            <a:ext cx="4938188" cy="33378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4258200-41EB-996F-6772-4A355A89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38" y="2581666"/>
            <a:ext cx="3338440" cy="3338440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DD5BCD0-E0D8-EAFA-97E9-D3EEF8AF4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964" y="1900495"/>
            <a:ext cx="3341914" cy="45104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s-MX" dirty="0">
                <a:cs typeface="Arial"/>
              </a:rPr>
              <a:t>Posters con frases motivacionales </a:t>
            </a:r>
            <a:endParaRPr lang="es-ES" dirty="0"/>
          </a:p>
          <a:p>
            <a:pPr marL="0" indent="0">
              <a:buNone/>
            </a:pPr>
            <a:endParaRPr lang="es-NI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D30785F-55BC-ACA0-FC92-15D39E40D922}"/>
              </a:ext>
            </a:extLst>
          </p:cNvPr>
          <p:cNvSpPr txBox="1">
            <a:spLocks/>
          </p:cNvSpPr>
          <p:nvPr/>
        </p:nvSpPr>
        <p:spPr>
          <a:xfrm>
            <a:off x="6458340" y="1900495"/>
            <a:ext cx="3341914" cy="451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1800" dirty="0">
                <a:cs typeface="Arial"/>
              </a:rPr>
              <a:t>Juegos interactivos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65318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9B3F8-3912-6CA1-01E5-FB62EF550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8">
            <a:extLst>
              <a:ext uri="{FF2B5EF4-FFF2-40B4-BE49-F238E27FC236}">
                <a16:creationId xmlns:a16="http://schemas.microsoft.com/office/drawing/2014/main" id="{D7D25634-6A09-85CF-F0E1-A54289A9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/>
              <a:t>Recursos Gráficos y Multimedia Finales</a:t>
            </a:r>
            <a:endParaRPr lang="es-NI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135D7DF-B7F7-63A2-236B-F2763EE3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57" y="1828032"/>
            <a:ext cx="3797559" cy="45104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s-MX" dirty="0">
                <a:cs typeface="Arial"/>
              </a:rPr>
              <a:t>Recomendaciones cinematográficas</a:t>
            </a:r>
            <a:endParaRPr lang="es-ES" dirty="0"/>
          </a:p>
          <a:p>
            <a:pPr marL="0" indent="0">
              <a:buNone/>
            </a:pPr>
            <a:endParaRPr lang="es-NI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7E9C58C-C08B-B568-AC80-735008763C7A}"/>
              </a:ext>
            </a:extLst>
          </p:cNvPr>
          <p:cNvSpPr txBox="1">
            <a:spLocks/>
          </p:cNvSpPr>
          <p:nvPr/>
        </p:nvSpPr>
        <p:spPr>
          <a:xfrm>
            <a:off x="7165678" y="1806421"/>
            <a:ext cx="3341914" cy="451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1800" dirty="0">
                <a:cs typeface="Arial"/>
              </a:rPr>
              <a:t>Videos educativos divertidos</a:t>
            </a:r>
            <a:endParaRPr lang="es-E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1C0CBB-DF97-7780-6FA5-1C5968388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6" y="2279076"/>
            <a:ext cx="5183239" cy="3467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F1452B-4B74-6C89-9555-AAFEF7152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64" y="2279076"/>
            <a:ext cx="5215943" cy="34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EC777-9F1D-2F88-D823-F3EDFB52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>
                <a:latin typeface="Tw Cen MT"/>
                <a:cs typeface="Courier New"/>
              </a:rPr>
              <a:t>Resumen Ejecutivo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450623-FB67-7CD6-EA00-5D56A14E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s-NI" sz="2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El proyecto </a:t>
            </a:r>
            <a:r>
              <a:rPr lang="es-NI" sz="25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"Libro Ilustrado sobre el Ciclo Menstrual para Niñas de 10 a 13 Años"</a:t>
            </a:r>
            <a:r>
              <a:rPr lang="es-NI" sz="2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con enfoque principalmente digital tiene como objetivo educar a niñas nicaragüenses sobre el ciclo menstrual de manera integral, positiva y culturalmente relevante. Este libro, diseñado con ilustraciones originales y un lenguaje sencillo, aborda temas esenciales como la anatomía femenina, cambios hormonales, manejo de la higiene menstrual y emociones asociadas, promoviendo la autoaceptación y el empoderamiento.</a:t>
            </a:r>
            <a:endParaRPr lang="es-NI" sz="25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N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94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06835-FE2A-A5EA-45F7-A13EAA21E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8">
            <a:extLst>
              <a:ext uri="{FF2B5EF4-FFF2-40B4-BE49-F238E27FC236}">
                <a16:creationId xmlns:a16="http://schemas.microsoft.com/office/drawing/2014/main" id="{06C15257-FD22-B1DC-545A-80420614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/>
              <a:t>Conclusiones </a:t>
            </a:r>
            <a:endParaRPr lang="es-NI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483D8B9-A5B8-B1FB-75AB-B1C3D764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1586204"/>
            <a:ext cx="10787743" cy="4553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2500" dirty="0">
                <a:solidFill>
                  <a:srgbClr val="002060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El proyecto Libro Ilustrado sobre el Ciclo Menstrual para Niñas de 10 a 13 años en Nicaragua es una iniciativa valiosa que tiene el potencial de generar un impacto positivo en la salud sexual y reproductiva de las niñas nicaragüenses. El libro puede ser una herramienta útil para educar a las niñas sobre el ciclo menstrual de una manera amena, respetuosa y adecuada a su edad.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2060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El proyecto cuenta con un equipo sólido, una estrategia clara y un plan financiero bien definido. Se ha realizado un análisis exhaustivo de los aspectos técnicos, legales, administrativos, económicos y ambientales del proyecto, lo que permite tener una visión completa de su viabilidad y sostenibilidad completa.</a:t>
            </a:r>
            <a:endParaRPr lang="es-NI" sz="25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00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BF9239-FC43-62EB-3548-1F0774B87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7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344D1-90A9-BDE9-BA5F-356FE2F93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42642-41BB-DF11-A78E-74918399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/>
          <a:lstStyle/>
          <a:p>
            <a:r>
              <a:rPr lang="es-NI" dirty="0">
                <a:latin typeface="Tw Cen MT"/>
                <a:cs typeface="Courier New"/>
              </a:rPr>
              <a:t>Miembros del equipo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A7334E-5AAD-0188-D69E-767D2E3B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392" y="5435859"/>
            <a:ext cx="3341914" cy="4510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s-MX" dirty="0">
                <a:cs typeface="Arial"/>
              </a:rPr>
              <a:t>Diseñadora y Editora</a:t>
            </a:r>
            <a:endParaRPr lang="es-ES" dirty="0"/>
          </a:p>
          <a:p>
            <a:pPr marL="0" indent="0">
              <a:buNone/>
            </a:pPr>
            <a:endParaRPr lang="es-NI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BAB5704-599A-3519-0365-C8466747987A}"/>
              </a:ext>
            </a:extLst>
          </p:cNvPr>
          <p:cNvSpPr txBox="1">
            <a:spLocks/>
          </p:cNvSpPr>
          <p:nvPr/>
        </p:nvSpPr>
        <p:spPr>
          <a:xfrm>
            <a:off x="699795" y="4211087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D98D7"/>
                </a:solidFill>
                <a:latin typeface="Tw Cen MT" panose="020B0602020104020603" pitchFamily="34" charset="77"/>
                <a:ea typeface="+mj-ea"/>
                <a:cs typeface="Courier New" panose="02070309020205020404" pitchFamily="49" charset="0"/>
              </a:defRPr>
            </a:lvl1pPr>
          </a:lstStyle>
          <a:p>
            <a:r>
              <a:rPr lang="es-NI" dirty="0">
                <a:solidFill>
                  <a:schemeClr val="accent1">
                    <a:lumMod val="75000"/>
                  </a:schemeClr>
                </a:solidFill>
                <a:latin typeface="Tw Cen MT"/>
                <a:cs typeface="Courier New"/>
              </a:rPr>
              <a:t>Monserrath Tijerino</a:t>
            </a:r>
            <a:endParaRPr lang="es-N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BC85B45-6B1E-0098-D513-8863C0B013E0}"/>
              </a:ext>
            </a:extLst>
          </p:cNvPr>
          <p:cNvSpPr txBox="1">
            <a:spLocks/>
          </p:cNvSpPr>
          <p:nvPr/>
        </p:nvSpPr>
        <p:spPr>
          <a:xfrm>
            <a:off x="6945086" y="4205353"/>
            <a:ext cx="4393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D98D7"/>
                </a:solidFill>
                <a:latin typeface="Tw Cen MT" panose="020B0602020104020603" pitchFamily="34" charset="77"/>
                <a:ea typeface="+mj-ea"/>
                <a:cs typeface="Courier New" panose="02070309020205020404" pitchFamily="49" charset="0"/>
              </a:defRPr>
            </a:lvl1pPr>
          </a:lstStyle>
          <a:p>
            <a:r>
              <a:rPr lang="es-NI" dirty="0">
                <a:solidFill>
                  <a:schemeClr val="accent1">
                    <a:lumMod val="75000"/>
                  </a:schemeClr>
                </a:solidFill>
                <a:latin typeface="Tw Cen MT"/>
                <a:cs typeface="Courier New"/>
              </a:rPr>
              <a:t>Valeria Cajina</a:t>
            </a:r>
            <a:endParaRPr lang="es-N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9DF053F-13FB-2A25-1A9D-4A83A33FE1E9}"/>
              </a:ext>
            </a:extLst>
          </p:cNvPr>
          <p:cNvSpPr txBox="1">
            <a:spLocks/>
          </p:cNvSpPr>
          <p:nvPr/>
        </p:nvSpPr>
        <p:spPr>
          <a:xfrm>
            <a:off x="7074159" y="5435859"/>
            <a:ext cx="3341914" cy="451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NI" dirty="0"/>
              <a:t>Ilustradora y Escritora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9B1E2B-CCF3-7834-ABB7-6BBAB5E4D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77" y="1439133"/>
            <a:ext cx="2038351" cy="34290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FAA01A-72BD-2DF1-4813-C416F606E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81" y="1439132"/>
            <a:ext cx="203835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1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83DA7-F2CF-B1BF-6890-140149468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CC4F3-B7D4-A385-17DE-A3332BE1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/>
          <a:lstStyle/>
          <a:p>
            <a:r>
              <a:rPr lang="es-NI" dirty="0">
                <a:latin typeface="Tw Cen MT"/>
                <a:cs typeface="Courier New"/>
              </a:rPr>
              <a:t>Impacto del proyecto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5ACFF2-41EA-3F54-34B7-CB4E58799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07671"/>
            <a:ext cx="10451842" cy="15574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MX" sz="2500" dirty="0"/>
              <a:t>Proveer información educativa y visualmente atractiva para niñas de 10 a 13 años sobre el ciclo menstrual, promoviendo la comprensión y desmitificación del tema en un tono apropiado y accesible. Contribuirá a la educación sexual temprana y fomentará un diálogo abierto entre niñas, padres y educadores.</a:t>
            </a:r>
          </a:p>
          <a:p>
            <a:pPr marL="0" indent="0">
              <a:buNone/>
            </a:pPr>
            <a:endParaRPr lang="es-NI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9C3181C-29C8-61FB-1422-8F57F36B2EA7}"/>
              </a:ext>
            </a:extLst>
          </p:cNvPr>
          <p:cNvSpPr txBox="1">
            <a:spLocks/>
          </p:cNvSpPr>
          <p:nvPr/>
        </p:nvSpPr>
        <p:spPr>
          <a:xfrm>
            <a:off x="838201" y="3130112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D98D7"/>
                </a:solidFill>
                <a:latin typeface="Tw Cen MT" panose="020B0602020104020603" pitchFamily="34" charset="77"/>
                <a:ea typeface="+mj-ea"/>
                <a:cs typeface="Courier New" panose="02070309020205020404" pitchFamily="49" charset="0"/>
              </a:defRPr>
            </a:lvl1pPr>
          </a:lstStyle>
          <a:p>
            <a:r>
              <a:rPr lang="es-NI" dirty="0">
                <a:latin typeface="Tw Cen MT"/>
                <a:cs typeface="Courier New"/>
              </a:rPr>
              <a:t>Partes interesadas</a:t>
            </a:r>
            <a:endParaRPr lang="es-NI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E01638-CBDE-C681-C90E-6A049D86A576}"/>
              </a:ext>
            </a:extLst>
          </p:cNvPr>
          <p:cNvSpPr txBox="1">
            <a:spLocks/>
          </p:cNvSpPr>
          <p:nvPr/>
        </p:nvSpPr>
        <p:spPr>
          <a:xfrm>
            <a:off x="838201" y="4207653"/>
            <a:ext cx="10451842" cy="1557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4473"/>
                </a:solidFill>
                <a:latin typeface="Calibri cuerp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NI" sz="2500" dirty="0"/>
              <a:t>Padres de familia o tutores</a:t>
            </a:r>
          </a:p>
          <a:p>
            <a:r>
              <a:rPr lang="es-NI" sz="2500" dirty="0"/>
              <a:t>Maestros y directores del centro educativo</a:t>
            </a:r>
          </a:p>
          <a:p>
            <a:r>
              <a:rPr lang="es-NI" sz="2500" dirty="0"/>
              <a:t>Niñas de 10 a 13 años </a:t>
            </a:r>
          </a:p>
        </p:txBody>
      </p:sp>
    </p:spTree>
    <p:extLst>
      <p:ext uri="{BB962C8B-B14F-4D97-AF65-F5344CB8AC3E}">
        <p14:creationId xmlns:p14="http://schemas.microsoft.com/office/powerpoint/2010/main" val="69060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153F4-4772-C472-AF37-C202075A9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A277A-3005-09EC-292E-1538320D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/>
          <a:lstStyle/>
          <a:p>
            <a:r>
              <a:rPr lang="es-NI" dirty="0">
                <a:latin typeface="Tw Cen MT"/>
                <a:cs typeface="Courier New"/>
              </a:rPr>
              <a:t>Alcance del proyecto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52919C-DB86-00DD-CA44-C80ECC9DF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79" y="1479677"/>
            <a:ext cx="10451842" cy="427730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Propósito del proyecto/justificación comercial</a:t>
            </a:r>
          </a:p>
          <a:p>
            <a:pPr marL="0" indent="0">
              <a:buNone/>
            </a:pPr>
            <a:r>
              <a:rPr lang="es-MX" sz="2700" dirty="0"/>
              <a:t>Brindar un recurso educativo que explique de forma ilustrada y sencilla el ciclo menstrual para niñas en edad preadolescente, con el fin de normalizar y educar sobre este tema desde una edad temprana.</a:t>
            </a:r>
          </a:p>
          <a:p>
            <a:pPr marL="0" indent="0">
              <a:buNone/>
            </a:pPr>
            <a:endParaRPr lang="es-MX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Objetivos (en términos comerciales)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700" dirty="0"/>
              <a:t>Publicar un libro educativo con ilustraciones atractivas que explique el ciclo menstrual.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700" dirty="0"/>
              <a:t>Alcanzar a un público objetivo de niñas y padres mediante instituciones educativas y canales digitales.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700" dirty="0"/>
              <a:t>Aumentar la conciencia y reducción de estigmas asociados al ciclo menstrual.</a:t>
            </a:r>
          </a:p>
          <a:p>
            <a:pPr marL="0" indent="0">
              <a:buNone/>
            </a:pP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9961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7E4C8-F31A-7404-4F9C-B15717AF8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D736F-7347-1EC6-7014-165B9D73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/>
          <a:lstStyle/>
          <a:p>
            <a:r>
              <a:rPr lang="es-NI" dirty="0">
                <a:latin typeface="Tw Cen MT"/>
                <a:cs typeface="Courier New"/>
              </a:rPr>
              <a:t>Entregables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29E79-7851-3D6E-D63E-7FC6ACE20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10306"/>
            <a:ext cx="10451842" cy="40906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sz="2500" dirty="0"/>
              <a:t>Un libro ilustrado completo y revisado.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500" dirty="0"/>
              <a:t>Material adicional para actividades educativas (hojas de trabajo o guías complementarias).</a:t>
            </a:r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r>
              <a:rPr lang="es-MX" sz="4400" b="1" dirty="0">
                <a:solidFill>
                  <a:srgbClr val="0D98D7"/>
                </a:solidFill>
              </a:rPr>
              <a:t>Alcance</a:t>
            </a:r>
          </a:p>
          <a:p>
            <a:pPr marL="0" indent="0">
              <a:buNone/>
            </a:pPr>
            <a:r>
              <a:rPr lang="es-MX" sz="2500" dirty="0"/>
              <a:t>El proyecto abordará la creación del libro y sus materiales complementarios. No incluirá la distribución física masiva ni la traducción a otros idiomas por el momento.</a:t>
            </a:r>
          </a:p>
          <a:p>
            <a:pPr marL="0" indent="0">
              <a:buNone/>
            </a:pP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21260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16D70-A750-ADDD-5E43-268B9D835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71101-4015-D326-0690-C5B831A7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/>
          <a:lstStyle/>
          <a:p>
            <a:r>
              <a:rPr lang="es-NI" dirty="0">
                <a:latin typeface="Tw Cen MT"/>
                <a:cs typeface="Courier New"/>
              </a:rPr>
              <a:t>Riesgos</a:t>
            </a:r>
            <a:endParaRPr lang="es-NI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AD8E40-D130-3B80-FAC6-B25D8CFC2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00148"/>
              </p:ext>
            </p:extLst>
          </p:nvPr>
        </p:nvGraphicFramePr>
        <p:xfrm>
          <a:off x="838201" y="1673257"/>
          <a:ext cx="10143930" cy="404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965">
                  <a:extLst>
                    <a:ext uri="{9D8B030D-6E8A-4147-A177-3AD203B41FA5}">
                      <a16:colId xmlns:a16="http://schemas.microsoft.com/office/drawing/2014/main" val="4271427041"/>
                    </a:ext>
                  </a:extLst>
                </a:gridCol>
                <a:gridCol w="5071965">
                  <a:extLst>
                    <a:ext uri="{9D8B030D-6E8A-4147-A177-3AD203B41FA5}">
                      <a16:colId xmlns:a16="http://schemas.microsoft.com/office/drawing/2014/main" val="4217368519"/>
                    </a:ext>
                  </a:extLst>
                </a:gridCol>
              </a:tblGrid>
              <a:tr h="478539">
                <a:tc>
                  <a:txBody>
                    <a:bodyPr/>
                    <a:lstStyle/>
                    <a:p>
                      <a:pPr algn="ctr"/>
                      <a:r>
                        <a:rPr lang="es-NI" sz="2400" dirty="0"/>
                        <a:t>Riesgos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2400" dirty="0"/>
                        <a:t>Calificación de riesgo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75817"/>
                  </a:ext>
                </a:extLst>
              </a:tr>
              <a:tr h="11799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/>
                        <a:t>Falta de presupuesto para materiales y distribución.</a:t>
                      </a:r>
                    </a:p>
                    <a:p>
                      <a:pPr algn="ctr"/>
                      <a:endParaRPr lang="es-N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Alto</a:t>
                      </a:r>
                      <a:endParaRPr lang="es-N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745412"/>
                  </a:ext>
                </a:extLst>
              </a:tr>
              <a:tr h="11799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/>
                        <a:t>Dificultades con el cumplimiento de plazos de tiempo.</a:t>
                      </a:r>
                    </a:p>
                    <a:p>
                      <a:pPr algn="ctr"/>
                      <a:endParaRPr lang="es-N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Medio</a:t>
                      </a:r>
                      <a:endParaRPr lang="es-N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291788"/>
                  </a:ext>
                </a:extLst>
              </a:tr>
              <a:tr h="117995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Posible resistencia cultural o tabúes asociados al tema.</a:t>
                      </a:r>
                    </a:p>
                    <a:p>
                      <a:pPr algn="ctr"/>
                      <a:endParaRPr lang="es-N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Medio</a:t>
                      </a:r>
                      <a:endParaRPr lang="es-N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206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95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F5D0F-8CC3-F1A6-302A-C891525FE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AEA0AD-8A58-9312-F5EB-20F8C5D37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6" y="551282"/>
            <a:ext cx="10451842" cy="54389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Restricciones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700" dirty="0"/>
              <a:t>Presupuesto predeterminado.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700" dirty="0"/>
              <a:t>Plazo de finalización del proyecto limitado a 6 meses.</a:t>
            </a:r>
          </a:p>
          <a:p>
            <a:pPr marL="0" indent="0">
              <a:buNone/>
            </a:pPr>
            <a:endParaRPr lang="es-NI" dirty="0"/>
          </a:p>
          <a:p>
            <a:pPr marL="0" indent="0">
              <a:buNone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Dependencias externas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MX" sz="2700" dirty="0"/>
              <a:t>El éxito del proyecto dependerá de la colaboración con ilustradores, diseñadores gráficos y educadores para la validación del contenido. Éstos deben comprometerse con los plazos establecidos.</a:t>
            </a:r>
          </a:p>
          <a:p>
            <a:pPr marL="0" indent="0">
              <a:buNone/>
            </a:pPr>
            <a:endParaRPr lang="es-NI" dirty="0"/>
          </a:p>
          <a:p>
            <a:pPr marL="0" indent="0">
              <a:buNone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Estrategia de comunicación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700" dirty="0"/>
              <a:t>Reuniones quincenales con asesores.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700" dirty="0"/>
              <a:t>Uso de correos electrónicos y herramientas de gestión de proyectos para coordinar tareas y plazos.</a:t>
            </a:r>
          </a:p>
          <a:p>
            <a:pPr marL="0" indent="0">
              <a:buNone/>
            </a:pP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422285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49CA2-9FA7-05DF-EE4C-E225FE355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D320226-BE96-6D1B-6607-FA166460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/>
              <a:t>Ciclo de vida de proyecto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48333D4-4809-3354-836C-7B3EEF985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86" y="-250553"/>
            <a:ext cx="5859624" cy="758304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893D2E-BF72-6804-F9FB-82147ADEE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51" y="-867747"/>
            <a:ext cx="5575818" cy="721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14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974</Words>
  <Application>Microsoft Office PowerPoint</Application>
  <PresentationFormat>Panorámica</PresentationFormat>
  <Paragraphs>91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cuerpo</vt:lpstr>
      <vt:lpstr>Calibri Light</vt:lpstr>
      <vt:lpstr>Microsoft Sans Serif</vt:lpstr>
      <vt:lpstr>Tw Cen MT</vt:lpstr>
      <vt:lpstr>Tema de Office</vt:lpstr>
      <vt:lpstr>Libro ilustrado sobre el ciclo menstrual para niñas de 10 a 13 años</vt:lpstr>
      <vt:lpstr>Resumen Ejecutivo</vt:lpstr>
      <vt:lpstr>Miembros del equipo</vt:lpstr>
      <vt:lpstr>Impacto del proyecto</vt:lpstr>
      <vt:lpstr>Alcance del proyecto</vt:lpstr>
      <vt:lpstr>Entregables</vt:lpstr>
      <vt:lpstr>Riesgos</vt:lpstr>
      <vt:lpstr>Presentación de PowerPoint</vt:lpstr>
      <vt:lpstr>Ciclo de vida de proyecto </vt:lpstr>
      <vt:lpstr>Presentación de PowerPoint</vt:lpstr>
      <vt:lpstr>Presentación de PowerPoint</vt:lpstr>
      <vt:lpstr>Línea Grafica</vt:lpstr>
      <vt:lpstr>Línea Grafica</vt:lpstr>
      <vt:lpstr>Presentación de PowerPoint</vt:lpstr>
      <vt:lpstr>Presentación de PowerPoint</vt:lpstr>
      <vt:lpstr>Presentación de PowerPoint</vt:lpstr>
      <vt:lpstr>Presentación de PowerPoint</vt:lpstr>
      <vt:lpstr>Recursos Gráficos y Multimedia Finales</vt:lpstr>
      <vt:lpstr>Recursos Gráficos y Multimedia Finales</vt:lpstr>
      <vt:lpstr>Conclusiones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Marvin Antonio Gutiérrez Rodríguez</dc:creator>
  <cp:lastModifiedBy>Valeria Tenorio</cp:lastModifiedBy>
  <cp:revision>125</cp:revision>
  <cp:lastPrinted>2024-02-08T19:25:25Z</cp:lastPrinted>
  <dcterms:created xsi:type="dcterms:W3CDTF">2021-03-17T19:41:32Z</dcterms:created>
  <dcterms:modified xsi:type="dcterms:W3CDTF">2024-12-11T05:29:06Z</dcterms:modified>
</cp:coreProperties>
</file>