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56" r:id="rId2"/>
    <p:sldId id="397" r:id="rId3"/>
    <p:sldId id="257" r:id="rId4"/>
    <p:sldId id="396" r:id="rId5"/>
    <p:sldId id="283" r:id="rId6"/>
    <p:sldId id="284" r:id="rId7"/>
    <p:sldId id="258" r:id="rId8"/>
    <p:sldId id="259" r:id="rId9"/>
    <p:sldId id="399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5" r:id="rId20"/>
    <p:sldId id="276" r:id="rId21"/>
    <p:sldId id="277" r:id="rId22"/>
    <p:sldId id="278" r:id="rId23"/>
    <p:sldId id="279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77" autoAdjust="0"/>
  </p:normalViewPr>
  <p:slideViewPr>
    <p:cSldViewPr snapToGrid="0">
      <p:cViewPr varScale="1">
        <p:scale>
          <a:sx n="74" d="100"/>
          <a:sy n="74" d="100"/>
        </p:scale>
        <p:origin x="-11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280F8-C509-4C7A-9E4C-EE1D07D590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E2A9D3-99E6-439A-84CA-ED7CB48AA113}">
      <dgm:prSet phldrT="[Texto]"/>
      <dgm:spPr/>
      <dgm:t>
        <a:bodyPr/>
        <a:lstStyle/>
        <a:p>
          <a:r>
            <a:rPr lang="es-NI" dirty="0" smtClean="0"/>
            <a:t>Elementos</a:t>
          </a:r>
          <a:endParaRPr lang="es-ES" dirty="0"/>
        </a:p>
      </dgm:t>
    </dgm:pt>
    <dgm:pt modelId="{4FDEFEFA-E0B9-4DD6-B6C2-BB24A7857042}" type="parTrans" cxnId="{9EF97A17-C5FE-4F22-B989-7F0EF541671B}">
      <dgm:prSet/>
      <dgm:spPr/>
      <dgm:t>
        <a:bodyPr/>
        <a:lstStyle/>
        <a:p>
          <a:endParaRPr lang="es-ES"/>
        </a:p>
      </dgm:t>
    </dgm:pt>
    <dgm:pt modelId="{698C53B6-9E10-40F4-8955-31D3F41121CB}" type="sibTrans" cxnId="{9EF97A17-C5FE-4F22-B989-7F0EF541671B}">
      <dgm:prSet/>
      <dgm:spPr/>
      <dgm:t>
        <a:bodyPr/>
        <a:lstStyle/>
        <a:p>
          <a:endParaRPr lang="es-ES"/>
        </a:p>
      </dgm:t>
    </dgm:pt>
    <dgm:pt modelId="{BD05CC95-7A1B-479C-9143-384645F70C25}">
      <dgm:prSet phldrT="[Texto]" custT="1"/>
      <dgm:spPr/>
      <dgm:t>
        <a:bodyPr/>
        <a:lstStyle/>
        <a:p>
          <a:r>
            <a:rPr lang="es-NI" sz="1100" b="1" dirty="0" smtClean="0"/>
            <a:t>Libros Contables</a:t>
          </a:r>
          <a:endParaRPr lang="es-ES" sz="1100" b="1" dirty="0"/>
        </a:p>
      </dgm:t>
    </dgm:pt>
    <dgm:pt modelId="{CDDFE721-E039-4C3A-B885-DB1BFF2AAF39}" type="parTrans" cxnId="{600DD6B2-8581-4B7B-8F71-2198C15F5A9E}">
      <dgm:prSet/>
      <dgm:spPr/>
      <dgm:t>
        <a:bodyPr/>
        <a:lstStyle/>
        <a:p>
          <a:endParaRPr lang="es-ES"/>
        </a:p>
      </dgm:t>
    </dgm:pt>
    <dgm:pt modelId="{CCCAA411-F7AF-4039-9A97-495CF0F17182}" type="sibTrans" cxnId="{600DD6B2-8581-4B7B-8F71-2198C15F5A9E}">
      <dgm:prSet/>
      <dgm:spPr/>
      <dgm:t>
        <a:bodyPr/>
        <a:lstStyle/>
        <a:p>
          <a:endParaRPr lang="es-ES"/>
        </a:p>
      </dgm:t>
    </dgm:pt>
    <dgm:pt modelId="{6DB60FA1-FB45-4F46-8B62-A5F667CEB1EB}">
      <dgm:prSet phldrT="[Texto]" custT="1"/>
      <dgm:spPr/>
      <dgm:t>
        <a:bodyPr/>
        <a:lstStyle/>
        <a:p>
          <a:r>
            <a:rPr lang="es-NI" sz="1100" b="1" dirty="0" smtClean="0"/>
            <a:t>So</a:t>
          </a:r>
          <a:r>
            <a:rPr lang="es-NI" sz="1100" b="1" dirty="0" smtClean="0">
              <a:latin typeface="Arial" panose="020B0604020202020204" pitchFamily="34" charset="0"/>
              <a:cs typeface="Arial" panose="020B0604020202020204" pitchFamily="34" charset="0"/>
            </a:rPr>
            <a:t>ft</a:t>
          </a:r>
          <a:r>
            <a:rPr lang="es-NI" sz="1100" b="1" dirty="0" smtClean="0"/>
            <a:t>ware</a:t>
          </a:r>
          <a:endParaRPr lang="es-NI" sz="1100" b="1" dirty="0"/>
        </a:p>
      </dgm:t>
    </dgm:pt>
    <dgm:pt modelId="{F80613D9-C988-4202-918F-111D58C4CFC1}" type="parTrans" cxnId="{B70A595E-5852-4098-B4CB-EDFE8E43103E}">
      <dgm:prSet/>
      <dgm:spPr/>
      <dgm:t>
        <a:bodyPr/>
        <a:lstStyle/>
        <a:p>
          <a:endParaRPr lang="es-ES"/>
        </a:p>
      </dgm:t>
    </dgm:pt>
    <dgm:pt modelId="{2ECC263B-DB1C-4096-9799-AA3425277E63}" type="sibTrans" cxnId="{B70A595E-5852-4098-B4CB-EDFE8E43103E}">
      <dgm:prSet/>
      <dgm:spPr/>
      <dgm:t>
        <a:bodyPr/>
        <a:lstStyle/>
        <a:p>
          <a:endParaRPr lang="es-ES"/>
        </a:p>
      </dgm:t>
    </dgm:pt>
    <dgm:pt modelId="{879307A0-677B-47E7-92D9-B8DE3F0D7F27}">
      <dgm:prSet custT="1"/>
      <dgm:spPr/>
      <dgm:t>
        <a:bodyPr/>
        <a:lstStyle/>
        <a:p>
          <a:r>
            <a:rPr lang="es-NI" sz="1050" b="1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s-NI" sz="1050" b="1" dirty="0" smtClean="0"/>
            <a:t>acturas DE </a:t>
          </a:r>
          <a:r>
            <a:rPr lang="es-NI" sz="1050" b="1" dirty="0"/>
            <a:t>CREDITO Y CONTADO</a:t>
          </a:r>
          <a:endParaRPr lang="es-ES" sz="1050" b="1" dirty="0"/>
        </a:p>
      </dgm:t>
    </dgm:pt>
    <dgm:pt modelId="{30C729CC-9DD4-4150-977D-1F03A18741D1}" type="parTrans" cxnId="{A809E93A-2816-4704-AC87-B6C8760CC11F}">
      <dgm:prSet/>
      <dgm:spPr/>
      <dgm:t>
        <a:bodyPr/>
        <a:lstStyle/>
        <a:p>
          <a:endParaRPr lang="es-ES"/>
        </a:p>
      </dgm:t>
    </dgm:pt>
    <dgm:pt modelId="{3E5686B1-5AD8-444E-9287-B71EFC983702}" type="sibTrans" cxnId="{A809E93A-2816-4704-AC87-B6C8760CC11F}">
      <dgm:prSet/>
      <dgm:spPr/>
      <dgm:t>
        <a:bodyPr/>
        <a:lstStyle/>
        <a:p>
          <a:endParaRPr lang="es-ES"/>
        </a:p>
      </dgm:t>
    </dgm:pt>
    <dgm:pt modelId="{28F9FB75-40BE-4E7E-B403-57174F73B713}">
      <dgm:prSet custT="1"/>
      <dgm:spPr/>
      <dgm:t>
        <a:bodyPr/>
        <a:lstStyle/>
        <a:p>
          <a:r>
            <a:rPr lang="es-NI" sz="1100" b="1" dirty="0" smtClean="0"/>
            <a:t>Recibo De Caja</a:t>
          </a:r>
          <a:endParaRPr lang="es-ES" sz="1100" b="1" dirty="0"/>
        </a:p>
      </dgm:t>
    </dgm:pt>
    <dgm:pt modelId="{726A3720-FDDA-40FE-9B89-E1892BFD3A37}" type="parTrans" cxnId="{F5ABC9C1-C1B8-49EF-8B87-9741887DAC67}">
      <dgm:prSet/>
      <dgm:spPr/>
      <dgm:t>
        <a:bodyPr/>
        <a:lstStyle/>
        <a:p>
          <a:endParaRPr lang="es-ES"/>
        </a:p>
      </dgm:t>
    </dgm:pt>
    <dgm:pt modelId="{FD44E075-323F-47E2-B09C-7AD4A93B2720}" type="sibTrans" cxnId="{F5ABC9C1-C1B8-49EF-8B87-9741887DAC67}">
      <dgm:prSet/>
      <dgm:spPr/>
      <dgm:t>
        <a:bodyPr/>
        <a:lstStyle/>
        <a:p>
          <a:endParaRPr lang="es-ES"/>
        </a:p>
      </dgm:t>
    </dgm:pt>
    <dgm:pt modelId="{C596911C-C0C1-473C-BF89-257CDA95F04E}">
      <dgm:prSet custT="1"/>
      <dgm:spPr/>
      <dgm:t>
        <a:bodyPr/>
        <a:lstStyle/>
        <a:p>
          <a:r>
            <a:rPr lang="es-NI" sz="1100" b="1" dirty="0" smtClean="0"/>
            <a:t>Comprobante de pago</a:t>
          </a:r>
          <a:endParaRPr lang="es-ES" sz="1100" b="1" dirty="0"/>
        </a:p>
      </dgm:t>
    </dgm:pt>
    <dgm:pt modelId="{8787F2D8-C05F-4E60-88CF-4477632CA2DE}" type="parTrans" cxnId="{2F172105-94EB-436A-876E-F6E0D2AA38D5}">
      <dgm:prSet/>
      <dgm:spPr/>
      <dgm:t>
        <a:bodyPr/>
        <a:lstStyle/>
        <a:p>
          <a:endParaRPr lang="es-ES"/>
        </a:p>
      </dgm:t>
    </dgm:pt>
    <dgm:pt modelId="{B2E8D3AB-4F0B-40FE-860F-AB1852A4F242}" type="sibTrans" cxnId="{2F172105-94EB-436A-876E-F6E0D2AA38D5}">
      <dgm:prSet/>
      <dgm:spPr/>
      <dgm:t>
        <a:bodyPr/>
        <a:lstStyle/>
        <a:p>
          <a:endParaRPr lang="es-ES"/>
        </a:p>
      </dgm:t>
    </dgm:pt>
    <dgm:pt modelId="{2CA6D117-F036-4341-9199-50810A9BB5FC}" type="pres">
      <dgm:prSet presAssocID="{AC0280F8-C509-4C7A-9E4C-EE1D07D590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AA017227-3E9D-4572-9319-30073FECBEC1}" type="pres">
      <dgm:prSet presAssocID="{70E2A9D3-99E6-439A-84CA-ED7CB48AA113}" presName="root" presStyleCnt="0"/>
      <dgm:spPr/>
    </dgm:pt>
    <dgm:pt modelId="{1D45416E-1DCB-41B8-A9C9-A572D50DB6C7}" type="pres">
      <dgm:prSet presAssocID="{70E2A9D3-99E6-439A-84CA-ED7CB48AA113}" presName="rootComposite" presStyleCnt="0"/>
      <dgm:spPr/>
    </dgm:pt>
    <dgm:pt modelId="{BC5C1AC4-17F7-4F20-A919-8A0FB8A7599A}" type="pres">
      <dgm:prSet presAssocID="{70E2A9D3-99E6-439A-84CA-ED7CB48AA113}" presName="rootText" presStyleLbl="node1" presStyleIdx="0" presStyleCnt="1" custScaleX="97445" custScaleY="83502" custLinFactNeighborX="-8618" custLinFactNeighborY="5316"/>
      <dgm:spPr/>
      <dgm:t>
        <a:bodyPr/>
        <a:lstStyle/>
        <a:p>
          <a:endParaRPr lang="es-CR"/>
        </a:p>
      </dgm:t>
    </dgm:pt>
    <dgm:pt modelId="{FA1BE65E-B11E-430F-8A0E-F5CDE63A8759}" type="pres">
      <dgm:prSet presAssocID="{70E2A9D3-99E6-439A-84CA-ED7CB48AA113}" presName="rootConnector" presStyleLbl="node1" presStyleIdx="0" presStyleCnt="1"/>
      <dgm:spPr/>
      <dgm:t>
        <a:bodyPr/>
        <a:lstStyle/>
        <a:p>
          <a:endParaRPr lang="es-CR"/>
        </a:p>
      </dgm:t>
    </dgm:pt>
    <dgm:pt modelId="{8CAC2BF6-3D33-481C-817E-0317F5CB6DBA}" type="pres">
      <dgm:prSet presAssocID="{70E2A9D3-99E6-439A-84CA-ED7CB48AA113}" presName="childShape" presStyleCnt="0"/>
      <dgm:spPr/>
    </dgm:pt>
    <dgm:pt modelId="{B380801E-BE8F-44F9-BB21-37F75DF86688}" type="pres">
      <dgm:prSet presAssocID="{CDDFE721-E039-4C3A-B885-DB1BFF2AAF39}" presName="Name13" presStyleLbl="parChTrans1D2" presStyleIdx="0" presStyleCnt="5"/>
      <dgm:spPr/>
      <dgm:t>
        <a:bodyPr/>
        <a:lstStyle/>
        <a:p>
          <a:endParaRPr lang="es-CR"/>
        </a:p>
      </dgm:t>
    </dgm:pt>
    <dgm:pt modelId="{351E6D89-2356-4209-8D39-DFE740064FC4}" type="pres">
      <dgm:prSet presAssocID="{BD05CC95-7A1B-479C-9143-384645F70C25}" presName="childText" presStyleLbl="bgAcc1" presStyleIdx="0" presStyleCnt="5" custScaleX="169392" custScaleY="45426" custLinFactNeighborX="6138" custLinFactNeighborY="-180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841F098-A522-40A4-A896-09B81637AE1D}" type="pres">
      <dgm:prSet presAssocID="{30C729CC-9DD4-4150-977D-1F03A18741D1}" presName="Name13" presStyleLbl="parChTrans1D2" presStyleIdx="1" presStyleCnt="5"/>
      <dgm:spPr/>
      <dgm:t>
        <a:bodyPr/>
        <a:lstStyle/>
        <a:p>
          <a:endParaRPr lang="es-CR"/>
        </a:p>
      </dgm:t>
    </dgm:pt>
    <dgm:pt modelId="{BD8F3E28-D5EE-4C28-907B-87A06D489D74}" type="pres">
      <dgm:prSet presAssocID="{879307A0-677B-47E7-92D9-B8DE3F0D7F27}" presName="childText" presStyleLbl="bgAcc1" presStyleIdx="1" presStyleCnt="5" custScaleX="173859" custScaleY="6126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012DBD-C2F9-4E85-85CA-BCAF6088E23A}" type="pres">
      <dgm:prSet presAssocID="{726A3720-FDDA-40FE-9B89-E1892BFD3A37}" presName="Name13" presStyleLbl="parChTrans1D2" presStyleIdx="2" presStyleCnt="5"/>
      <dgm:spPr/>
      <dgm:t>
        <a:bodyPr/>
        <a:lstStyle/>
        <a:p>
          <a:endParaRPr lang="es-CR"/>
        </a:p>
      </dgm:t>
    </dgm:pt>
    <dgm:pt modelId="{287785FC-DB4B-4196-B5A5-37A7E2344660}" type="pres">
      <dgm:prSet presAssocID="{28F9FB75-40BE-4E7E-B403-57174F73B713}" presName="childText" presStyleLbl="bgAcc1" presStyleIdx="2" presStyleCnt="5" custScaleX="153880" custScaleY="585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E36EB3-F09D-48A4-B137-7BD7FB40C950}" type="pres">
      <dgm:prSet presAssocID="{8787F2D8-C05F-4E60-88CF-4477632CA2DE}" presName="Name13" presStyleLbl="parChTrans1D2" presStyleIdx="3" presStyleCnt="5"/>
      <dgm:spPr/>
      <dgm:t>
        <a:bodyPr/>
        <a:lstStyle/>
        <a:p>
          <a:endParaRPr lang="es-CR"/>
        </a:p>
      </dgm:t>
    </dgm:pt>
    <dgm:pt modelId="{49286E02-620E-46F6-BBB6-ACD9F664F34A}" type="pres">
      <dgm:prSet presAssocID="{C596911C-C0C1-473C-BF89-257CDA95F04E}" presName="childText" presStyleLbl="bgAcc1" presStyleIdx="3" presStyleCnt="5" custScaleX="160606" custScaleY="7145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7D75838-4D5D-4297-9D24-430A176BB616}" type="pres">
      <dgm:prSet presAssocID="{F80613D9-C988-4202-918F-111D58C4CFC1}" presName="Name13" presStyleLbl="parChTrans1D2" presStyleIdx="4" presStyleCnt="5"/>
      <dgm:spPr/>
      <dgm:t>
        <a:bodyPr/>
        <a:lstStyle/>
        <a:p>
          <a:endParaRPr lang="es-CR"/>
        </a:p>
      </dgm:t>
    </dgm:pt>
    <dgm:pt modelId="{766D9EF9-D2BF-42F4-B09E-490A1E648E37}" type="pres">
      <dgm:prSet presAssocID="{6DB60FA1-FB45-4F46-8B62-A5F667CEB1EB}" presName="childText" presStyleLbl="bgAcc1" presStyleIdx="4" presStyleCnt="5" custScaleX="190727" custScaleY="462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EF97A17-C5FE-4F22-B989-7F0EF541671B}" srcId="{AC0280F8-C509-4C7A-9E4C-EE1D07D59058}" destId="{70E2A9D3-99E6-439A-84CA-ED7CB48AA113}" srcOrd="0" destOrd="0" parTransId="{4FDEFEFA-E0B9-4DD6-B6C2-BB24A7857042}" sibTransId="{698C53B6-9E10-40F4-8955-31D3F41121CB}"/>
    <dgm:cxn modelId="{FB162079-9C84-491C-AAF0-531D7701736F}" type="presOf" srcId="{C596911C-C0C1-473C-BF89-257CDA95F04E}" destId="{49286E02-620E-46F6-BBB6-ACD9F664F34A}" srcOrd="0" destOrd="0" presId="urn:microsoft.com/office/officeart/2005/8/layout/hierarchy3"/>
    <dgm:cxn modelId="{30B14976-D75E-46EA-B697-491541788DDF}" type="presOf" srcId="{CDDFE721-E039-4C3A-B885-DB1BFF2AAF39}" destId="{B380801E-BE8F-44F9-BB21-37F75DF86688}" srcOrd="0" destOrd="0" presId="urn:microsoft.com/office/officeart/2005/8/layout/hierarchy3"/>
    <dgm:cxn modelId="{0EC096FB-7875-43C3-86DC-8B7F15AD5F79}" type="presOf" srcId="{8787F2D8-C05F-4E60-88CF-4477632CA2DE}" destId="{79E36EB3-F09D-48A4-B137-7BD7FB40C950}" srcOrd="0" destOrd="0" presId="urn:microsoft.com/office/officeart/2005/8/layout/hierarchy3"/>
    <dgm:cxn modelId="{2F172105-94EB-436A-876E-F6E0D2AA38D5}" srcId="{70E2A9D3-99E6-439A-84CA-ED7CB48AA113}" destId="{C596911C-C0C1-473C-BF89-257CDA95F04E}" srcOrd="3" destOrd="0" parTransId="{8787F2D8-C05F-4E60-88CF-4477632CA2DE}" sibTransId="{B2E8D3AB-4F0B-40FE-860F-AB1852A4F242}"/>
    <dgm:cxn modelId="{F569F7C6-B6AC-4816-A76D-C3E868534C9E}" type="presOf" srcId="{6DB60FA1-FB45-4F46-8B62-A5F667CEB1EB}" destId="{766D9EF9-D2BF-42F4-B09E-490A1E648E37}" srcOrd="0" destOrd="0" presId="urn:microsoft.com/office/officeart/2005/8/layout/hierarchy3"/>
    <dgm:cxn modelId="{40DA74AD-CC9A-4E80-9A73-D2701400A3BA}" type="presOf" srcId="{70E2A9D3-99E6-439A-84CA-ED7CB48AA113}" destId="{BC5C1AC4-17F7-4F20-A919-8A0FB8A7599A}" srcOrd="0" destOrd="0" presId="urn:microsoft.com/office/officeart/2005/8/layout/hierarchy3"/>
    <dgm:cxn modelId="{600DD6B2-8581-4B7B-8F71-2198C15F5A9E}" srcId="{70E2A9D3-99E6-439A-84CA-ED7CB48AA113}" destId="{BD05CC95-7A1B-479C-9143-384645F70C25}" srcOrd="0" destOrd="0" parTransId="{CDDFE721-E039-4C3A-B885-DB1BFF2AAF39}" sibTransId="{CCCAA411-F7AF-4039-9A97-495CF0F17182}"/>
    <dgm:cxn modelId="{A809E93A-2816-4704-AC87-B6C8760CC11F}" srcId="{70E2A9D3-99E6-439A-84CA-ED7CB48AA113}" destId="{879307A0-677B-47E7-92D9-B8DE3F0D7F27}" srcOrd="1" destOrd="0" parTransId="{30C729CC-9DD4-4150-977D-1F03A18741D1}" sibTransId="{3E5686B1-5AD8-444E-9287-B71EFC983702}"/>
    <dgm:cxn modelId="{E02E5524-1925-4DAA-949F-5CFA65A6EFC9}" type="presOf" srcId="{70E2A9D3-99E6-439A-84CA-ED7CB48AA113}" destId="{FA1BE65E-B11E-430F-8A0E-F5CDE63A8759}" srcOrd="1" destOrd="0" presId="urn:microsoft.com/office/officeart/2005/8/layout/hierarchy3"/>
    <dgm:cxn modelId="{C7D703C4-40C3-46F3-9C63-C810E017D394}" type="presOf" srcId="{F80613D9-C988-4202-918F-111D58C4CFC1}" destId="{E7D75838-4D5D-4297-9D24-430A176BB616}" srcOrd="0" destOrd="0" presId="urn:microsoft.com/office/officeart/2005/8/layout/hierarchy3"/>
    <dgm:cxn modelId="{D036FF13-71A7-441C-AC24-2685AB1F2E86}" type="presOf" srcId="{28F9FB75-40BE-4E7E-B403-57174F73B713}" destId="{287785FC-DB4B-4196-B5A5-37A7E2344660}" srcOrd="0" destOrd="0" presId="urn:microsoft.com/office/officeart/2005/8/layout/hierarchy3"/>
    <dgm:cxn modelId="{1AF8F7A9-1C9F-43B0-A943-F4841404F409}" type="presOf" srcId="{726A3720-FDDA-40FE-9B89-E1892BFD3A37}" destId="{79012DBD-C2F9-4E85-85CA-BCAF6088E23A}" srcOrd="0" destOrd="0" presId="urn:microsoft.com/office/officeart/2005/8/layout/hierarchy3"/>
    <dgm:cxn modelId="{7D145C03-F0C3-4B8C-AC65-0BBC46307A2C}" type="presOf" srcId="{30C729CC-9DD4-4150-977D-1F03A18741D1}" destId="{0841F098-A522-40A4-A896-09B81637AE1D}" srcOrd="0" destOrd="0" presId="urn:microsoft.com/office/officeart/2005/8/layout/hierarchy3"/>
    <dgm:cxn modelId="{970C1601-430C-498B-9FA1-56312D9ED0C2}" type="presOf" srcId="{879307A0-677B-47E7-92D9-B8DE3F0D7F27}" destId="{BD8F3E28-D5EE-4C28-907B-87A06D489D74}" srcOrd="0" destOrd="0" presId="urn:microsoft.com/office/officeart/2005/8/layout/hierarchy3"/>
    <dgm:cxn modelId="{0A15E6B0-D895-41BF-82A3-B642D91AAE2F}" type="presOf" srcId="{AC0280F8-C509-4C7A-9E4C-EE1D07D59058}" destId="{2CA6D117-F036-4341-9199-50810A9BB5FC}" srcOrd="0" destOrd="0" presId="urn:microsoft.com/office/officeart/2005/8/layout/hierarchy3"/>
    <dgm:cxn modelId="{B70A595E-5852-4098-B4CB-EDFE8E43103E}" srcId="{70E2A9D3-99E6-439A-84CA-ED7CB48AA113}" destId="{6DB60FA1-FB45-4F46-8B62-A5F667CEB1EB}" srcOrd="4" destOrd="0" parTransId="{F80613D9-C988-4202-918F-111D58C4CFC1}" sibTransId="{2ECC263B-DB1C-4096-9799-AA3425277E63}"/>
    <dgm:cxn modelId="{C7426C1B-CEA9-42EE-BF57-28C206EC3AA8}" type="presOf" srcId="{BD05CC95-7A1B-479C-9143-384645F70C25}" destId="{351E6D89-2356-4209-8D39-DFE740064FC4}" srcOrd="0" destOrd="0" presId="urn:microsoft.com/office/officeart/2005/8/layout/hierarchy3"/>
    <dgm:cxn modelId="{F5ABC9C1-C1B8-49EF-8B87-9741887DAC67}" srcId="{70E2A9D3-99E6-439A-84CA-ED7CB48AA113}" destId="{28F9FB75-40BE-4E7E-B403-57174F73B713}" srcOrd="2" destOrd="0" parTransId="{726A3720-FDDA-40FE-9B89-E1892BFD3A37}" sibTransId="{FD44E075-323F-47E2-B09C-7AD4A93B2720}"/>
    <dgm:cxn modelId="{05ABC192-9C58-4D4B-934D-71E2BB6B793B}" type="presParOf" srcId="{2CA6D117-F036-4341-9199-50810A9BB5FC}" destId="{AA017227-3E9D-4572-9319-30073FECBEC1}" srcOrd="0" destOrd="0" presId="urn:microsoft.com/office/officeart/2005/8/layout/hierarchy3"/>
    <dgm:cxn modelId="{8C2E9645-9944-499D-AA46-42A2DFDD6B85}" type="presParOf" srcId="{AA017227-3E9D-4572-9319-30073FECBEC1}" destId="{1D45416E-1DCB-41B8-A9C9-A572D50DB6C7}" srcOrd="0" destOrd="0" presId="urn:microsoft.com/office/officeart/2005/8/layout/hierarchy3"/>
    <dgm:cxn modelId="{AB6B5A90-27BE-4B2D-9989-80ABCFCA0E53}" type="presParOf" srcId="{1D45416E-1DCB-41B8-A9C9-A572D50DB6C7}" destId="{BC5C1AC4-17F7-4F20-A919-8A0FB8A7599A}" srcOrd="0" destOrd="0" presId="urn:microsoft.com/office/officeart/2005/8/layout/hierarchy3"/>
    <dgm:cxn modelId="{4C600E7C-0F10-4909-A4CF-00120B433168}" type="presParOf" srcId="{1D45416E-1DCB-41B8-A9C9-A572D50DB6C7}" destId="{FA1BE65E-B11E-430F-8A0E-F5CDE63A8759}" srcOrd="1" destOrd="0" presId="urn:microsoft.com/office/officeart/2005/8/layout/hierarchy3"/>
    <dgm:cxn modelId="{9336AF7A-CF1D-43DA-B6C3-069194C28F56}" type="presParOf" srcId="{AA017227-3E9D-4572-9319-30073FECBEC1}" destId="{8CAC2BF6-3D33-481C-817E-0317F5CB6DBA}" srcOrd="1" destOrd="0" presId="urn:microsoft.com/office/officeart/2005/8/layout/hierarchy3"/>
    <dgm:cxn modelId="{ACBCF733-B6A5-4D25-8BEA-EA33809A9A7B}" type="presParOf" srcId="{8CAC2BF6-3D33-481C-817E-0317F5CB6DBA}" destId="{B380801E-BE8F-44F9-BB21-37F75DF86688}" srcOrd="0" destOrd="0" presId="urn:microsoft.com/office/officeart/2005/8/layout/hierarchy3"/>
    <dgm:cxn modelId="{4E2036B7-DE19-47D1-9FD1-3D9109C19A3A}" type="presParOf" srcId="{8CAC2BF6-3D33-481C-817E-0317F5CB6DBA}" destId="{351E6D89-2356-4209-8D39-DFE740064FC4}" srcOrd="1" destOrd="0" presId="urn:microsoft.com/office/officeart/2005/8/layout/hierarchy3"/>
    <dgm:cxn modelId="{95990C0C-48EB-4F17-969A-D7939751DB0E}" type="presParOf" srcId="{8CAC2BF6-3D33-481C-817E-0317F5CB6DBA}" destId="{0841F098-A522-40A4-A896-09B81637AE1D}" srcOrd="2" destOrd="0" presId="urn:microsoft.com/office/officeart/2005/8/layout/hierarchy3"/>
    <dgm:cxn modelId="{37F48A91-854E-40B6-9E7C-23DA656C07BF}" type="presParOf" srcId="{8CAC2BF6-3D33-481C-817E-0317F5CB6DBA}" destId="{BD8F3E28-D5EE-4C28-907B-87A06D489D74}" srcOrd="3" destOrd="0" presId="urn:microsoft.com/office/officeart/2005/8/layout/hierarchy3"/>
    <dgm:cxn modelId="{BF0DE74B-912A-444B-AA49-80AEF089DC53}" type="presParOf" srcId="{8CAC2BF6-3D33-481C-817E-0317F5CB6DBA}" destId="{79012DBD-C2F9-4E85-85CA-BCAF6088E23A}" srcOrd="4" destOrd="0" presId="urn:microsoft.com/office/officeart/2005/8/layout/hierarchy3"/>
    <dgm:cxn modelId="{63B86126-CD37-48AA-80DD-71B71B37DFE1}" type="presParOf" srcId="{8CAC2BF6-3D33-481C-817E-0317F5CB6DBA}" destId="{287785FC-DB4B-4196-B5A5-37A7E2344660}" srcOrd="5" destOrd="0" presId="urn:microsoft.com/office/officeart/2005/8/layout/hierarchy3"/>
    <dgm:cxn modelId="{609A3300-CC5E-483F-ABDA-56B76C9DD33F}" type="presParOf" srcId="{8CAC2BF6-3D33-481C-817E-0317F5CB6DBA}" destId="{79E36EB3-F09D-48A4-B137-7BD7FB40C950}" srcOrd="6" destOrd="0" presId="urn:microsoft.com/office/officeart/2005/8/layout/hierarchy3"/>
    <dgm:cxn modelId="{EEB8E2CF-747F-4FFB-86FF-14D5B78227E1}" type="presParOf" srcId="{8CAC2BF6-3D33-481C-817E-0317F5CB6DBA}" destId="{49286E02-620E-46F6-BBB6-ACD9F664F34A}" srcOrd="7" destOrd="0" presId="urn:microsoft.com/office/officeart/2005/8/layout/hierarchy3"/>
    <dgm:cxn modelId="{253BE1ED-2F4F-4560-B53A-FD8DB06D3817}" type="presParOf" srcId="{8CAC2BF6-3D33-481C-817E-0317F5CB6DBA}" destId="{E7D75838-4D5D-4297-9D24-430A176BB616}" srcOrd="8" destOrd="0" presId="urn:microsoft.com/office/officeart/2005/8/layout/hierarchy3"/>
    <dgm:cxn modelId="{14D77B6B-9E3B-49E9-B3EF-64610FCF662F}" type="presParOf" srcId="{8CAC2BF6-3D33-481C-817E-0317F5CB6DBA}" destId="{766D9EF9-D2BF-42F4-B09E-490A1E648E3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45EC76-93C5-417D-AE02-6207477DDB6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819FCA-26C6-41C8-8663-4464D8708E3B}">
      <dgm:prSet phldrT="[Texto]" custT="1"/>
      <dgm:spPr/>
      <dgm:t>
        <a:bodyPr/>
        <a:lstStyle/>
        <a:p>
          <a:r>
            <a:rPr lang="es-NI" sz="1400" dirty="0" smtClean="0">
              <a:latin typeface="+mj-lt"/>
            </a:rPr>
            <a:t>IR en la </a:t>
          </a:r>
          <a:r>
            <a:rPr lang="es-NI" sz="1200" dirty="0" smtClean="0">
              <a:latin typeface="+mj-lt"/>
              <a:cs typeface="Arial" panose="020B0604020202020204" pitchFamily="34" charset="0"/>
            </a:rPr>
            <a:t>F</a:t>
          </a:r>
          <a:r>
            <a:rPr lang="es-NI" sz="1200" dirty="0" smtClean="0">
              <a:latin typeface="+mj-lt"/>
            </a:rPr>
            <a:t>uente</a:t>
          </a:r>
          <a:endParaRPr lang="es-ES" sz="1400" dirty="0">
            <a:latin typeface="+mj-lt"/>
          </a:endParaRPr>
        </a:p>
      </dgm:t>
    </dgm:pt>
    <dgm:pt modelId="{EF871C00-D746-40E4-9F2A-0D3C3F4424AC}" type="parTrans" cxnId="{AEC62489-4192-43C2-AD0C-E1ED5EEB0567}">
      <dgm:prSet/>
      <dgm:spPr/>
      <dgm:t>
        <a:bodyPr/>
        <a:lstStyle/>
        <a:p>
          <a:endParaRPr lang="es-ES" dirty="0"/>
        </a:p>
      </dgm:t>
    </dgm:pt>
    <dgm:pt modelId="{11A75FD8-0AC9-4B31-B24A-3387115A9985}" type="sibTrans" cxnId="{AEC62489-4192-43C2-AD0C-E1ED5EEB0567}">
      <dgm:prSet/>
      <dgm:spPr/>
      <dgm:t>
        <a:bodyPr/>
        <a:lstStyle/>
        <a:p>
          <a:endParaRPr lang="es-ES" dirty="0"/>
        </a:p>
      </dgm:t>
    </dgm:pt>
    <dgm:pt modelId="{E729B352-46F0-40B8-A03F-66A0FF2A7B49}" type="pres">
      <dgm:prSet presAssocID="{6F45EC76-93C5-417D-AE02-6207477DDB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BC69B005-08EA-4403-B637-A139D250BA36}" type="pres">
      <dgm:prSet presAssocID="{53819FCA-26C6-41C8-8663-4464D8708E3B}" presName="root" presStyleCnt="0"/>
      <dgm:spPr/>
    </dgm:pt>
    <dgm:pt modelId="{B241587E-C60C-4924-B575-33BE27A72436}" type="pres">
      <dgm:prSet presAssocID="{53819FCA-26C6-41C8-8663-4464D8708E3B}" presName="rootComposite" presStyleCnt="0"/>
      <dgm:spPr/>
    </dgm:pt>
    <dgm:pt modelId="{6DD9EF5E-D58E-45C6-83E5-3D768238ED8B}" type="pres">
      <dgm:prSet presAssocID="{53819FCA-26C6-41C8-8663-4464D8708E3B}" presName="rootText" presStyleLbl="node1" presStyleIdx="0" presStyleCnt="1" custScaleX="145010" custLinFactNeighborX="68286" custLinFactNeighborY="-4739"/>
      <dgm:spPr/>
      <dgm:t>
        <a:bodyPr/>
        <a:lstStyle/>
        <a:p>
          <a:endParaRPr lang="es-CR"/>
        </a:p>
      </dgm:t>
    </dgm:pt>
    <dgm:pt modelId="{537CE108-F231-427B-93BF-08F1DE458145}" type="pres">
      <dgm:prSet presAssocID="{53819FCA-26C6-41C8-8663-4464D8708E3B}" presName="rootConnector" presStyleLbl="node1" presStyleIdx="0" presStyleCnt="1"/>
      <dgm:spPr/>
      <dgm:t>
        <a:bodyPr/>
        <a:lstStyle/>
        <a:p>
          <a:endParaRPr lang="es-CR"/>
        </a:p>
      </dgm:t>
    </dgm:pt>
    <dgm:pt modelId="{A1DD9DCB-F157-4945-A9E2-C28D341CAB0F}" type="pres">
      <dgm:prSet presAssocID="{53819FCA-26C6-41C8-8663-4464D8708E3B}" presName="childShape" presStyleCnt="0"/>
      <dgm:spPr/>
    </dgm:pt>
  </dgm:ptLst>
  <dgm:cxnLst>
    <dgm:cxn modelId="{B388E273-388E-4BED-AD40-5EBFF8EAADDB}" type="presOf" srcId="{6F45EC76-93C5-417D-AE02-6207477DDB64}" destId="{E729B352-46F0-40B8-A03F-66A0FF2A7B49}" srcOrd="0" destOrd="0" presId="urn:microsoft.com/office/officeart/2005/8/layout/hierarchy3"/>
    <dgm:cxn modelId="{AEC62489-4192-43C2-AD0C-E1ED5EEB0567}" srcId="{6F45EC76-93C5-417D-AE02-6207477DDB64}" destId="{53819FCA-26C6-41C8-8663-4464D8708E3B}" srcOrd="0" destOrd="0" parTransId="{EF871C00-D746-40E4-9F2A-0D3C3F4424AC}" sibTransId="{11A75FD8-0AC9-4B31-B24A-3387115A9985}"/>
    <dgm:cxn modelId="{23C43FB5-67DA-41B5-9D94-79E57826997E}" type="presOf" srcId="{53819FCA-26C6-41C8-8663-4464D8708E3B}" destId="{537CE108-F231-427B-93BF-08F1DE458145}" srcOrd="1" destOrd="0" presId="urn:microsoft.com/office/officeart/2005/8/layout/hierarchy3"/>
    <dgm:cxn modelId="{B62C18EB-1150-4155-86A2-EF8E5E412FF4}" type="presOf" srcId="{53819FCA-26C6-41C8-8663-4464D8708E3B}" destId="{6DD9EF5E-D58E-45C6-83E5-3D768238ED8B}" srcOrd="0" destOrd="0" presId="urn:microsoft.com/office/officeart/2005/8/layout/hierarchy3"/>
    <dgm:cxn modelId="{3C6ABA12-BAE8-4234-91FB-A0F8D0011827}" type="presParOf" srcId="{E729B352-46F0-40B8-A03F-66A0FF2A7B49}" destId="{BC69B005-08EA-4403-B637-A139D250BA36}" srcOrd="0" destOrd="0" presId="urn:microsoft.com/office/officeart/2005/8/layout/hierarchy3"/>
    <dgm:cxn modelId="{CB0EF589-0A24-419B-8388-2A5701D1D1BB}" type="presParOf" srcId="{BC69B005-08EA-4403-B637-A139D250BA36}" destId="{B241587E-C60C-4924-B575-33BE27A72436}" srcOrd="0" destOrd="0" presId="urn:microsoft.com/office/officeart/2005/8/layout/hierarchy3"/>
    <dgm:cxn modelId="{4EF7441C-96C1-4CC9-A38B-DEBD310F594F}" type="presParOf" srcId="{B241587E-C60C-4924-B575-33BE27A72436}" destId="{6DD9EF5E-D58E-45C6-83E5-3D768238ED8B}" srcOrd="0" destOrd="0" presId="urn:microsoft.com/office/officeart/2005/8/layout/hierarchy3"/>
    <dgm:cxn modelId="{F62917A0-5BBD-4C76-93AF-30C1ED97D84E}" type="presParOf" srcId="{B241587E-C60C-4924-B575-33BE27A72436}" destId="{537CE108-F231-427B-93BF-08F1DE458145}" srcOrd="1" destOrd="0" presId="urn:microsoft.com/office/officeart/2005/8/layout/hierarchy3"/>
    <dgm:cxn modelId="{AD0FDC8D-AC7F-4C49-8ED2-D6EA205501E1}" type="presParOf" srcId="{BC69B005-08EA-4403-B637-A139D250BA36}" destId="{A1DD9DCB-F157-4945-A9E2-C28D341CA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45EC76-93C5-417D-AE02-6207477DDB6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3819FCA-26C6-41C8-8663-4464D8708E3B}">
      <dgm:prSet phldrT="[Texto]" custT="1"/>
      <dgm:spPr/>
      <dgm:t>
        <a:bodyPr/>
        <a:lstStyle/>
        <a:p>
          <a:r>
            <a:rPr lang="es-NI" sz="1400" dirty="0" smtClean="0">
              <a:latin typeface="+mj-lt"/>
            </a:rPr>
            <a:t>Pago </a:t>
          </a:r>
          <a:r>
            <a:rPr lang="es-NI" sz="1400" dirty="0" err="1" smtClean="0">
              <a:latin typeface="+mj-lt"/>
            </a:rPr>
            <a:t>Minimo</a:t>
          </a:r>
          <a:r>
            <a:rPr lang="es-NI" sz="1400" dirty="0" smtClean="0">
              <a:latin typeface="+mj-lt"/>
            </a:rPr>
            <a:t> De</a:t>
          </a:r>
          <a:r>
            <a:rPr lang="es-NI" sz="140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s-NI" sz="1400" dirty="0" smtClean="0">
              <a:latin typeface="+mj-lt"/>
            </a:rPr>
            <a:t>initivo</a:t>
          </a:r>
          <a:endParaRPr lang="es-ES" sz="1400" dirty="0">
            <a:latin typeface="+mj-lt"/>
          </a:endParaRPr>
        </a:p>
      </dgm:t>
    </dgm:pt>
    <dgm:pt modelId="{EF871C00-D746-40E4-9F2A-0D3C3F4424AC}" type="parTrans" cxnId="{AEC62489-4192-43C2-AD0C-E1ED5EEB0567}">
      <dgm:prSet/>
      <dgm:spPr/>
      <dgm:t>
        <a:bodyPr/>
        <a:lstStyle/>
        <a:p>
          <a:endParaRPr lang="es-ES"/>
        </a:p>
      </dgm:t>
    </dgm:pt>
    <dgm:pt modelId="{11A75FD8-0AC9-4B31-B24A-3387115A9985}" type="sibTrans" cxnId="{AEC62489-4192-43C2-AD0C-E1ED5EEB0567}">
      <dgm:prSet/>
      <dgm:spPr/>
      <dgm:t>
        <a:bodyPr/>
        <a:lstStyle/>
        <a:p>
          <a:endParaRPr lang="es-ES"/>
        </a:p>
      </dgm:t>
    </dgm:pt>
    <dgm:pt modelId="{E729B352-46F0-40B8-A03F-66A0FF2A7B49}" type="pres">
      <dgm:prSet presAssocID="{6F45EC76-93C5-417D-AE02-6207477DDB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BC69B005-08EA-4403-B637-A139D250BA36}" type="pres">
      <dgm:prSet presAssocID="{53819FCA-26C6-41C8-8663-4464D8708E3B}" presName="root" presStyleCnt="0"/>
      <dgm:spPr/>
    </dgm:pt>
    <dgm:pt modelId="{B241587E-C60C-4924-B575-33BE27A72436}" type="pres">
      <dgm:prSet presAssocID="{53819FCA-26C6-41C8-8663-4464D8708E3B}" presName="rootComposite" presStyleCnt="0"/>
      <dgm:spPr/>
    </dgm:pt>
    <dgm:pt modelId="{6DD9EF5E-D58E-45C6-83E5-3D768238ED8B}" type="pres">
      <dgm:prSet presAssocID="{53819FCA-26C6-41C8-8663-4464D8708E3B}" presName="rootText" presStyleLbl="node1" presStyleIdx="0" presStyleCnt="1" custScaleX="145010" custLinFactNeighborX="26014" custLinFactNeighborY="-65995"/>
      <dgm:spPr/>
      <dgm:t>
        <a:bodyPr/>
        <a:lstStyle/>
        <a:p>
          <a:endParaRPr lang="es-CR"/>
        </a:p>
      </dgm:t>
    </dgm:pt>
    <dgm:pt modelId="{537CE108-F231-427B-93BF-08F1DE458145}" type="pres">
      <dgm:prSet presAssocID="{53819FCA-26C6-41C8-8663-4464D8708E3B}" presName="rootConnector" presStyleLbl="node1" presStyleIdx="0" presStyleCnt="1"/>
      <dgm:spPr/>
      <dgm:t>
        <a:bodyPr/>
        <a:lstStyle/>
        <a:p>
          <a:endParaRPr lang="es-CR"/>
        </a:p>
      </dgm:t>
    </dgm:pt>
    <dgm:pt modelId="{A1DD9DCB-F157-4945-A9E2-C28D341CAB0F}" type="pres">
      <dgm:prSet presAssocID="{53819FCA-26C6-41C8-8663-4464D8708E3B}" presName="childShape" presStyleCnt="0"/>
      <dgm:spPr/>
    </dgm:pt>
  </dgm:ptLst>
  <dgm:cxnLst>
    <dgm:cxn modelId="{B388E273-388E-4BED-AD40-5EBFF8EAADDB}" type="presOf" srcId="{6F45EC76-93C5-417D-AE02-6207477DDB64}" destId="{E729B352-46F0-40B8-A03F-66A0FF2A7B49}" srcOrd="0" destOrd="0" presId="urn:microsoft.com/office/officeart/2005/8/layout/hierarchy3"/>
    <dgm:cxn modelId="{AEC62489-4192-43C2-AD0C-E1ED5EEB0567}" srcId="{6F45EC76-93C5-417D-AE02-6207477DDB64}" destId="{53819FCA-26C6-41C8-8663-4464D8708E3B}" srcOrd="0" destOrd="0" parTransId="{EF871C00-D746-40E4-9F2A-0D3C3F4424AC}" sibTransId="{11A75FD8-0AC9-4B31-B24A-3387115A9985}"/>
    <dgm:cxn modelId="{23C43FB5-67DA-41B5-9D94-79E57826997E}" type="presOf" srcId="{53819FCA-26C6-41C8-8663-4464D8708E3B}" destId="{537CE108-F231-427B-93BF-08F1DE458145}" srcOrd="1" destOrd="0" presId="urn:microsoft.com/office/officeart/2005/8/layout/hierarchy3"/>
    <dgm:cxn modelId="{B62C18EB-1150-4155-86A2-EF8E5E412FF4}" type="presOf" srcId="{53819FCA-26C6-41C8-8663-4464D8708E3B}" destId="{6DD9EF5E-D58E-45C6-83E5-3D768238ED8B}" srcOrd="0" destOrd="0" presId="urn:microsoft.com/office/officeart/2005/8/layout/hierarchy3"/>
    <dgm:cxn modelId="{3C6ABA12-BAE8-4234-91FB-A0F8D0011827}" type="presParOf" srcId="{E729B352-46F0-40B8-A03F-66A0FF2A7B49}" destId="{BC69B005-08EA-4403-B637-A139D250BA36}" srcOrd="0" destOrd="0" presId="urn:microsoft.com/office/officeart/2005/8/layout/hierarchy3"/>
    <dgm:cxn modelId="{CB0EF589-0A24-419B-8388-2A5701D1D1BB}" type="presParOf" srcId="{BC69B005-08EA-4403-B637-A139D250BA36}" destId="{B241587E-C60C-4924-B575-33BE27A72436}" srcOrd="0" destOrd="0" presId="urn:microsoft.com/office/officeart/2005/8/layout/hierarchy3"/>
    <dgm:cxn modelId="{4EF7441C-96C1-4CC9-A38B-DEBD310F594F}" type="presParOf" srcId="{B241587E-C60C-4924-B575-33BE27A72436}" destId="{6DD9EF5E-D58E-45C6-83E5-3D768238ED8B}" srcOrd="0" destOrd="0" presId="urn:microsoft.com/office/officeart/2005/8/layout/hierarchy3"/>
    <dgm:cxn modelId="{F62917A0-5BBD-4C76-93AF-30C1ED97D84E}" type="presParOf" srcId="{B241587E-C60C-4924-B575-33BE27A72436}" destId="{537CE108-F231-427B-93BF-08F1DE458145}" srcOrd="1" destOrd="0" presId="urn:microsoft.com/office/officeart/2005/8/layout/hierarchy3"/>
    <dgm:cxn modelId="{AD0FDC8D-AC7F-4C49-8ED2-D6EA205501E1}" type="presParOf" srcId="{BC69B005-08EA-4403-B637-A139D250BA36}" destId="{A1DD9DCB-F157-4945-A9E2-C28D341CAB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280F8-C509-4C7A-9E4C-EE1D07D590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E2A9D3-99E6-439A-84CA-ED7CB48AA113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NI" b="1" cap="none" spc="0" dirty="0" smtClean="0">
              <a:ln w="0"/>
              <a:solidFill>
                <a:schemeClr val="tx1"/>
              </a:solidFill>
              <a:effectLst/>
            </a:rPr>
            <a:t>Impuestos Municipales</a:t>
          </a:r>
          <a:endParaRPr lang="es-ES" b="1" cap="none" spc="0" dirty="0">
            <a:ln w="0"/>
            <a:solidFill>
              <a:schemeClr val="tx1"/>
            </a:solidFill>
            <a:effectLst/>
          </a:endParaRPr>
        </a:p>
      </dgm:t>
    </dgm:pt>
    <dgm:pt modelId="{4FDEFEFA-E0B9-4DD6-B6C2-BB24A7857042}" type="parTrans" cxnId="{9EF97A17-C5FE-4F22-B989-7F0EF541671B}">
      <dgm:prSet/>
      <dgm:spPr/>
      <dgm:t>
        <a:bodyPr/>
        <a:lstStyle/>
        <a:p>
          <a:endParaRPr lang="es-ES"/>
        </a:p>
      </dgm:t>
    </dgm:pt>
    <dgm:pt modelId="{698C53B6-9E10-40F4-8955-31D3F41121CB}" type="sibTrans" cxnId="{9EF97A17-C5FE-4F22-B989-7F0EF541671B}">
      <dgm:prSet/>
      <dgm:spPr/>
      <dgm:t>
        <a:bodyPr/>
        <a:lstStyle/>
        <a:p>
          <a:endParaRPr lang="es-ES"/>
        </a:p>
      </dgm:t>
    </dgm:pt>
    <dgm:pt modelId="{BD05CC95-7A1B-479C-9143-384645F70C25}">
      <dgm:prSet phldrT="[Texto]" custT="1"/>
      <dgm:spPr/>
      <dgm:t>
        <a:bodyPr/>
        <a:lstStyle/>
        <a:p>
          <a:r>
            <a:rPr lang="es-NI" sz="1100" b="1" dirty="0" smtClean="0"/>
            <a:t>Impuesto Municipal Sobre Ingresos</a:t>
          </a:r>
          <a:endParaRPr lang="es-ES" sz="1100" b="1" dirty="0"/>
        </a:p>
      </dgm:t>
    </dgm:pt>
    <dgm:pt modelId="{CDDFE721-E039-4C3A-B885-DB1BFF2AAF39}" type="parTrans" cxnId="{600DD6B2-8581-4B7B-8F71-2198C15F5A9E}">
      <dgm:prSet/>
      <dgm:spPr/>
      <dgm:t>
        <a:bodyPr/>
        <a:lstStyle/>
        <a:p>
          <a:endParaRPr lang="es-ES"/>
        </a:p>
      </dgm:t>
    </dgm:pt>
    <dgm:pt modelId="{CCCAA411-F7AF-4039-9A97-495CF0F17182}" type="sibTrans" cxnId="{600DD6B2-8581-4B7B-8F71-2198C15F5A9E}">
      <dgm:prSet/>
      <dgm:spPr/>
      <dgm:t>
        <a:bodyPr/>
        <a:lstStyle/>
        <a:p>
          <a:endParaRPr lang="es-ES"/>
        </a:p>
      </dgm:t>
    </dgm:pt>
    <dgm:pt modelId="{6DB60FA1-FB45-4F46-8B62-A5F667CEB1EB}">
      <dgm:prSet phldrT="[Texto]" custT="1"/>
      <dgm:spPr/>
      <dgm:t>
        <a:bodyPr/>
        <a:lstStyle/>
        <a:p>
          <a:r>
            <a:rPr lang="es-NI" sz="1100" b="1" smtClean="0"/>
            <a:t>TASAS POR APROVECHAMIOENTO</a:t>
          </a:r>
          <a:endParaRPr lang="es-NI" sz="1100" b="1" dirty="0"/>
        </a:p>
      </dgm:t>
    </dgm:pt>
    <dgm:pt modelId="{F80613D9-C988-4202-918F-111D58C4CFC1}" type="parTrans" cxnId="{B70A595E-5852-4098-B4CB-EDFE8E43103E}">
      <dgm:prSet/>
      <dgm:spPr/>
      <dgm:t>
        <a:bodyPr/>
        <a:lstStyle/>
        <a:p>
          <a:endParaRPr lang="es-ES"/>
        </a:p>
      </dgm:t>
    </dgm:pt>
    <dgm:pt modelId="{2ECC263B-DB1C-4096-9799-AA3425277E63}" type="sibTrans" cxnId="{B70A595E-5852-4098-B4CB-EDFE8E43103E}">
      <dgm:prSet/>
      <dgm:spPr/>
      <dgm:t>
        <a:bodyPr/>
        <a:lstStyle/>
        <a:p>
          <a:endParaRPr lang="es-ES"/>
        </a:p>
      </dgm:t>
    </dgm:pt>
    <dgm:pt modelId="{879307A0-677B-47E7-92D9-B8DE3F0D7F27}">
      <dgm:prSet custT="1"/>
      <dgm:spPr/>
      <dgm:t>
        <a:bodyPr/>
        <a:lstStyle/>
        <a:p>
          <a:r>
            <a:rPr lang="es-NI" sz="1050" b="1" dirty="0" smtClean="0">
              <a:latin typeface="Arial" panose="020B0604020202020204" pitchFamily="34" charset="0"/>
              <a:cs typeface="Arial" panose="020B0604020202020204" pitchFamily="34" charset="0"/>
            </a:rPr>
            <a:t>Impuesto De Matricula</a:t>
          </a:r>
          <a:endParaRPr lang="es-ES" sz="1050" b="1" dirty="0"/>
        </a:p>
      </dgm:t>
    </dgm:pt>
    <dgm:pt modelId="{30C729CC-9DD4-4150-977D-1F03A18741D1}" type="parTrans" cxnId="{A809E93A-2816-4704-AC87-B6C8760CC11F}">
      <dgm:prSet/>
      <dgm:spPr/>
      <dgm:t>
        <a:bodyPr/>
        <a:lstStyle/>
        <a:p>
          <a:endParaRPr lang="es-ES"/>
        </a:p>
      </dgm:t>
    </dgm:pt>
    <dgm:pt modelId="{3E5686B1-5AD8-444E-9287-B71EFC983702}" type="sibTrans" cxnId="{A809E93A-2816-4704-AC87-B6C8760CC11F}">
      <dgm:prSet/>
      <dgm:spPr/>
      <dgm:t>
        <a:bodyPr/>
        <a:lstStyle/>
        <a:p>
          <a:endParaRPr lang="es-ES"/>
        </a:p>
      </dgm:t>
    </dgm:pt>
    <dgm:pt modelId="{28F9FB75-40BE-4E7E-B403-57174F73B713}">
      <dgm:prSet custT="1"/>
      <dgm:spPr/>
      <dgm:t>
        <a:bodyPr/>
        <a:lstStyle/>
        <a:p>
          <a:r>
            <a:rPr lang="es-NI" sz="1600" b="1" dirty="0"/>
            <a:t>IBI</a:t>
          </a:r>
          <a:endParaRPr lang="es-ES" sz="1600" b="1" dirty="0"/>
        </a:p>
      </dgm:t>
    </dgm:pt>
    <dgm:pt modelId="{726A3720-FDDA-40FE-9B89-E1892BFD3A37}" type="parTrans" cxnId="{F5ABC9C1-C1B8-49EF-8B87-9741887DAC67}">
      <dgm:prSet/>
      <dgm:spPr/>
      <dgm:t>
        <a:bodyPr/>
        <a:lstStyle/>
        <a:p>
          <a:endParaRPr lang="es-ES"/>
        </a:p>
      </dgm:t>
    </dgm:pt>
    <dgm:pt modelId="{FD44E075-323F-47E2-B09C-7AD4A93B2720}" type="sibTrans" cxnId="{F5ABC9C1-C1B8-49EF-8B87-9741887DAC67}">
      <dgm:prSet/>
      <dgm:spPr/>
      <dgm:t>
        <a:bodyPr/>
        <a:lstStyle/>
        <a:p>
          <a:endParaRPr lang="es-ES"/>
        </a:p>
      </dgm:t>
    </dgm:pt>
    <dgm:pt modelId="{C596911C-C0C1-473C-BF89-257CDA95F04E}">
      <dgm:prSet custT="1"/>
      <dgm:spPr/>
      <dgm:t>
        <a:bodyPr/>
        <a:lstStyle/>
        <a:p>
          <a:r>
            <a:rPr lang="es-NI" sz="1100" b="1" smtClean="0"/>
            <a:t>CONTRIBUCIONES ESPECIALES</a:t>
          </a:r>
          <a:endParaRPr lang="es-ES" sz="1100" b="1" dirty="0"/>
        </a:p>
      </dgm:t>
    </dgm:pt>
    <dgm:pt modelId="{8787F2D8-C05F-4E60-88CF-4477632CA2DE}" type="parTrans" cxnId="{2F172105-94EB-436A-876E-F6E0D2AA38D5}">
      <dgm:prSet/>
      <dgm:spPr/>
      <dgm:t>
        <a:bodyPr/>
        <a:lstStyle/>
        <a:p>
          <a:endParaRPr lang="es-ES"/>
        </a:p>
      </dgm:t>
    </dgm:pt>
    <dgm:pt modelId="{B2E8D3AB-4F0B-40FE-860F-AB1852A4F242}" type="sibTrans" cxnId="{2F172105-94EB-436A-876E-F6E0D2AA38D5}">
      <dgm:prSet/>
      <dgm:spPr/>
      <dgm:t>
        <a:bodyPr/>
        <a:lstStyle/>
        <a:p>
          <a:endParaRPr lang="es-ES"/>
        </a:p>
      </dgm:t>
    </dgm:pt>
    <dgm:pt modelId="{2CA6D117-F036-4341-9199-50810A9BB5FC}" type="pres">
      <dgm:prSet presAssocID="{AC0280F8-C509-4C7A-9E4C-EE1D07D590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AA017227-3E9D-4572-9319-30073FECBEC1}" type="pres">
      <dgm:prSet presAssocID="{70E2A9D3-99E6-439A-84CA-ED7CB48AA113}" presName="root" presStyleCnt="0"/>
      <dgm:spPr/>
    </dgm:pt>
    <dgm:pt modelId="{1D45416E-1DCB-41B8-A9C9-A572D50DB6C7}" type="pres">
      <dgm:prSet presAssocID="{70E2A9D3-99E6-439A-84CA-ED7CB48AA113}" presName="rootComposite" presStyleCnt="0"/>
      <dgm:spPr/>
    </dgm:pt>
    <dgm:pt modelId="{BC5C1AC4-17F7-4F20-A919-8A0FB8A7599A}" type="pres">
      <dgm:prSet presAssocID="{70E2A9D3-99E6-439A-84CA-ED7CB48AA113}" presName="rootText" presStyleLbl="node1" presStyleIdx="0" presStyleCnt="1" custScaleX="97445" custScaleY="83502" custLinFactNeighborX="-8618" custLinFactNeighborY="5316"/>
      <dgm:spPr/>
      <dgm:t>
        <a:bodyPr/>
        <a:lstStyle/>
        <a:p>
          <a:endParaRPr lang="es-CR"/>
        </a:p>
      </dgm:t>
    </dgm:pt>
    <dgm:pt modelId="{FA1BE65E-B11E-430F-8A0E-F5CDE63A8759}" type="pres">
      <dgm:prSet presAssocID="{70E2A9D3-99E6-439A-84CA-ED7CB48AA113}" presName="rootConnector" presStyleLbl="node1" presStyleIdx="0" presStyleCnt="1"/>
      <dgm:spPr/>
      <dgm:t>
        <a:bodyPr/>
        <a:lstStyle/>
        <a:p>
          <a:endParaRPr lang="es-CR"/>
        </a:p>
      </dgm:t>
    </dgm:pt>
    <dgm:pt modelId="{8CAC2BF6-3D33-481C-817E-0317F5CB6DBA}" type="pres">
      <dgm:prSet presAssocID="{70E2A9D3-99E6-439A-84CA-ED7CB48AA113}" presName="childShape" presStyleCnt="0"/>
      <dgm:spPr/>
    </dgm:pt>
    <dgm:pt modelId="{B380801E-BE8F-44F9-BB21-37F75DF86688}" type="pres">
      <dgm:prSet presAssocID="{CDDFE721-E039-4C3A-B885-DB1BFF2AAF39}" presName="Name13" presStyleLbl="parChTrans1D2" presStyleIdx="0" presStyleCnt="5"/>
      <dgm:spPr/>
      <dgm:t>
        <a:bodyPr/>
        <a:lstStyle/>
        <a:p>
          <a:endParaRPr lang="es-CR"/>
        </a:p>
      </dgm:t>
    </dgm:pt>
    <dgm:pt modelId="{351E6D89-2356-4209-8D39-DFE740064FC4}" type="pres">
      <dgm:prSet presAssocID="{BD05CC95-7A1B-479C-9143-384645F70C25}" presName="childText" presStyleLbl="bgAcc1" presStyleIdx="0" presStyleCnt="5" custScaleX="175441" custScaleY="56834" custLinFactNeighborX="6138" custLinFactNeighborY="-180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841F098-A522-40A4-A896-09B81637AE1D}" type="pres">
      <dgm:prSet presAssocID="{30C729CC-9DD4-4150-977D-1F03A18741D1}" presName="Name13" presStyleLbl="parChTrans1D2" presStyleIdx="1" presStyleCnt="5"/>
      <dgm:spPr/>
      <dgm:t>
        <a:bodyPr/>
        <a:lstStyle/>
        <a:p>
          <a:endParaRPr lang="es-CR"/>
        </a:p>
      </dgm:t>
    </dgm:pt>
    <dgm:pt modelId="{BD8F3E28-D5EE-4C28-907B-87A06D489D74}" type="pres">
      <dgm:prSet presAssocID="{879307A0-677B-47E7-92D9-B8DE3F0D7F27}" presName="childText" presStyleLbl="bgAcc1" presStyleIdx="1" presStyleCnt="5" custScaleX="173859" custScaleY="6126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012DBD-C2F9-4E85-85CA-BCAF6088E23A}" type="pres">
      <dgm:prSet presAssocID="{726A3720-FDDA-40FE-9B89-E1892BFD3A37}" presName="Name13" presStyleLbl="parChTrans1D2" presStyleIdx="2" presStyleCnt="5"/>
      <dgm:spPr/>
      <dgm:t>
        <a:bodyPr/>
        <a:lstStyle/>
        <a:p>
          <a:endParaRPr lang="es-CR"/>
        </a:p>
      </dgm:t>
    </dgm:pt>
    <dgm:pt modelId="{287785FC-DB4B-4196-B5A5-37A7E2344660}" type="pres">
      <dgm:prSet presAssocID="{28F9FB75-40BE-4E7E-B403-57174F73B713}" presName="childText" presStyleLbl="bgAcc1" presStyleIdx="2" presStyleCnt="5" custScaleX="153880" custScaleY="58545" custLinFactNeighborX="-4449" custLinFactNeighborY="519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E36EB3-F09D-48A4-B137-7BD7FB40C950}" type="pres">
      <dgm:prSet presAssocID="{8787F2D8-C05F-4E60-88CF-4477632CA2DE}" presName="Name13" presStyleLbl="parChTrans1D2" presStyleIdx="3" presStyleCnt="5"/>
      <dgm:spPr/>
      <dgm:t>
        <a:bodyPr/>
        <a:lstStyle/>
        <a:p>
          <a:endParaRPr lang="es-CR"/>
        </a:p>
      </dgm:t>
    </dgm:pt>
    <dgm:pt modelId="{49286E02-620E-46F6-BBB6-ACD9F664F34A}" type="pres">
      <dgm:prSet presAssocID="{C596911C-C0C1-473C-BF89-257CDA95F04E}" presName="childText" presStyleLbl="bgAcc1" presStyleIdx="3" presStyleCnt="5" custScaleX="160606" custScaleY="7145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7D75838-4D5D-4297-9D24-430A176BB616}" type="pres">
      <dgm:prSet presAssocID="{F80613D9-C988-4202-918F-111D58C4CFC1}" presName="Name13" presStyleLbl="parChTrans1D2" presStyleIdx="4" presStyleCnt="5"/>
      <dgm:spPr/>
      <dgm:t>
        <a:bodyPr/>
        <a:lstStyle/>
        <a:p>
          <a:endParaRPr lang="es-CR"/>
        </a:p>
      </dgm:t>
    </dgm:pt>
    <dgm:pt modelId="{766D9EF9-D2BF-42F4-B09E-490A1E648E37}" type="pres">
      <dgm:prSet presAssocID="{6DB60FA1-FB45-4F46-8B62-A5F667CEB1EB}" presName="childText" presStyleLbl="bgAcc1" presStyleIdx="4" presStyleCnt="5" custScaleX="190727" custScaleY="462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EF97A17-C5FE-4F22-B989-7F0EF541671B}" srcId="{AC0280F8-C509-4C7A-9E4C-EE1D07D59058}" destId="{70E2A9D3-99E6-439A-84CA-ED7CB48AA113}" srcOrd="0" destOrd="0" parTransId="{4FDEFEFA-E0B9-4DD6-B6C2-BB24A7857042}" sibTransId="{698C53B6-9E10-40F4-8955-31D3F41121CB}"/>
    <dgm:cxn modelId="{FB162079-9C84-491C-AAF0-531D7701736F}" type="presOf" srcId="{C596911C-C0C1-473C-BF89-257CDA95F04E}" destId="{49286E02-620E-46F6-BBB6-ACD9F664F34A}" srcOrd="0" destOrd="0" presId="urn:microsoft.com/office/officeart/2005/8/layout/hierarchy3"/>
    <dgm:cxn modelId="{30B14976-D75E-46EA-B697-491541788DDF}" type="presOf" srcId="{CDDFE721-E039-4C3A-B885-DB1BFF2AAF39}" destId="{B380801E-BE8F-44F9-BB21-37F75DF86688}" srcOrd="0" destOrd="0" presId="urn:microsoft.com/office/officeart/2005/8/layout/hierarchy3"/>
    <dgm:cxn modelId="{0EC096FB-7875-43C3-86DC-8B7F15AD5F79}" type="presOf" srcId="{8787F2D8-C05F-4E60-88CF-4477632CA2DE}" destId="{79E36EB3-F09D-48A4-B137-7BD7FB40C950}" srcOrd="0" destOrd="0" presId="urn:microsoft.com/office/officeart/2005/8/layout/hierarchy3"/>
    <dgm:cxn modelId="{2F172105-94EB-436A-876E-F6E0D2AA38D5}" srcId="{70E2A9D3-99E6-439A-84CA-ED7CB48AA113}" destId="{C596911C-C0C1-473C-BF89-257CDA95F04E}" srcOrd="3" destOrd="0" parTransId="{8787F2D8-C05F-4E60-88CF-4477632CA2DE}" sibTransId="{B2E8D3AB-4F0B-40FE-860F-AB1852A4F242}"/>
    <dgm:cxn modelId="{F569F7C6-B6AC-4816-A76D-C3E868534C9E}" type="presOf" srcId="{6DB60FA1-FB45-4F46-8B62-A5F667CEB1EB}" destId="{766D9EF9-D2BF-42F4-B09E-490A1E648E37}" srcOrd="0" destOrd="0" presId="urn:microsoft.com/office/officeart/2005/8/layout/hierarchy3"/>
    <dgm:cxn modelId="{40DA74AD-CC9A-4E80-9A73-D2701400A3BA}" type="presOf" srcId="{70E2A9D3-99E6-439A-84CA-ED7CB48AA113}" destId="{BC5C1AC4-17F7-4F20-A919-8A0FB8A7599A}" srcOrd="0" destOrd="0" presId="urn:microsoft.com/office/officeart/2005/8/layout/hierarchy3"/>
    <dgm:cxn modelId="{600DD6B2-8581-4B7B-8F71-2198C15F5A9E}" srcId="{70E2A9D3-99E6-439A-84CA-ED7CB48AA113}" destId="{BD05CC95-7A1B-479C-9143-384645F70C25}" srcOrd="0" destOrd="0" parTransId="{CDDFE721-E039-4C3A-B885-DB1BFF2AAF39}" sibTransId="{CCCAA411-F7AF-4039-9A97-495CF0F17182}"/>
    <dgm:cxn modelId="{A809E93A-2816-4704-AC87-B6C8760CC11F}" srcId="{70E2A9D3-99E6-439A-84CA-ED7CB48AA113}" destId="{879307A0-677B-47E7-92D9-B8DE3F0D7F27}" srcOrd="1" destOrd="0" parTransId="{30C729CC-9DD4-4150-977D-1F03A18741D1}" sibTransId="{3E5686B1-5AD8-444E-9287-B71EFC983702}"/>
    <dgm:cxn modelId="{E02E5524-1925-4DAA-949F-5CFA65A6EFC9}" type="presOf" srcId="{70E2A9D3-99E6-439A-84CA-ED7CB48AA113}" destId="{FA1BE65E-B11E-430F-8A0E-F5CDE63A8759}" srcOrd="1" destOrd="0" presId="urn:microsoft.com/office/officeart/2005/8/layout/hierarchy3"/>
    <dgm:cxn modelId="{C7D703C4-40C3-46F3-9C63-C810E017D394}" type="presOf" srcId="{F80613D9-C988-4202-918F-111D58C4CFC1}" destId="{E7D75838-4D5D-4297-9D24-430A176BB616}" srcOrd="0" destOrd="0" presId="urn:microsoft.com/office/officeart/2005/8/layout/hierarchy3"/>
    <dgm:cxn modelId="{D036FF13-71A7-441C-AC24-2685AB1F2E86}" type="presOf" srcId="{28F9FB75-40BE-4E7E-B403-57174F73B713}" destId="{287785FC-DB4B-4196-B5A5-37A7E2344660}" srcOrd="0" destOrd="0" presId="urn:microsoft.com/office/officeart/2005/8/layout/hierarchy3"/>
    <dgm:cxn modelId="{1AF8F7A9-1C9F-43B0-A943-F4841404F409}" type="presOf" srcId="{726A3720-FDDA-40FE-9B89-E1892BFD3A37}" destId="{79012DBD-C2F9-4E85-85CA-BCAF6088E23A}" srcOrd="0" destOrd="0" presId="urn:microsoft.com/office/officeart/2005/8/layout/hierarchy3"/>
    <dgm:cxn modelId="{7D145C03-F0C3-4B8C-AC65-0BBC46307A2C}" type="presOf" srcId="{30C729CC-9DD4-4150-977D-1F03A18741D1}" destId="{0841F098-A522-40A4-A896-09B81637AE1D}" srcOrd="0" destOrd="0" presId="urn:microsoft.com/office/officeart/2005/8/layout/hierarchy3"/>
    <dgm:cxn modelId="{970C1601-430C-498B-9FA1-56312D9ED0C2}" type="presOf" srcId="{879307A0-677B-47E7-92D9-B8DE3F0D7F27}" destId="{BD8F3E28-D5EE-4C28-907B-87A06D489D74}" srcOrd="0" destOrd="0" presId="urn:microsoft.com/office/officeart/2005/8/layout/hierarchy3"/>
    <dgm:cxn modelId="{0A15E6B0-D895-41BF-82A3-B642D91AAE2F}" type="presOf" srcId="{AC0280F8-C509-4C7A-9E4C-EE1D07D59058}" destId="{2CA6D117-F036-4341-9199-50810A9BB5FC}" srcOrd="0" destOrd="0" presId="urn:microsoft.com/office/officeart/2005/8/layout/hierarchy3"/>
    <dgm:cxn modelId="{B70A595E-5852-4098-B4CB-EDFE8E43103E}" srcId="{70E2A9D3-99E6-439A-84CA-ED7CB48AA113}" destId="{6DB60FA1-FB45-4F46-8B62-A5F667CEB1EB}" srcOrd="4" destOrd="0" parTransId="{F80613D9-C988-4202-918F-111D58C4CFC1}" sibTransId="{2ECC263B-DB1C-4096-9799-AA3425277E63}"/>
    <dgm:cxn modelId="{C7426C1B-CEA9-42EE-BF57-28C206EC3AA8}" type="presOf" srcId="{BD05CC95-7A1B-479C-9143-384645F70C25}" destId="{351E6D89-2356-4209-8D39-DFE740064FC4}" srcOrd="0" destOrd="0" presId="urn:microsoft.com/office/officeart/2005/8/layout/hierarchy3"/>
    <dgm:cxn modelId="{F5ABC9C1-C1B8-49EF-8B87-9741887DAC67}" srcId="{70E2A9D3-99E6-439A-84CA-ED7CB48AA113}" destId="{28F9FB75-40BE-4E7E-B403-57174F73B713}" srcOrd="2" destOrd="0" parTransId="{726A3720-FDDA-40FE-9B89-E1892BFD3A37}" sibTransId="{FD44E075-323F-47E2-B09C-7AD4A93B2720}"/>
    <dgm:cxn modelId="{05ABC192-9C58-4D4B-934D-71E2BB6B793B}" type="presParOf" srcId="{2CA6D117-F036-4341-9199-50810A9BB5FC}" destId="{AA017227-3E9D-4572-9319-30073FECBEC1}" srcOrd="0" destOrd="0" presId="urn:microsoft.com/office/officeart/2005/8/layout/hierarchy3"/>
    <dgm:cxn modelId="{8C2E9645-9944-499D-AA46-42A2DFDD6B85}" type="presParOf" srcId="{AA017227-3E9D-4572-9319-30073FECBEC1}" destId="{1D45416E-1DCB-41B8-A9C9-A572D50DB6C7}" srcOrd="0" destOrd="0" presId="urn:microsoft.com/office/officeart/2005/8/layout/hierarchy3"/>
    <dgm:cxn modelId="{AB6B5A90-27BE-4B2D-9989-80ABCFCA0E53}" type="presParOf" srcId="{1D45416E-1DCB-41B8-A9C9-A572D50DB6C7}" destId="{BC5C1AC4-17F7-4F20-A919-8A0FB8A7599A}" srcOrd="0" destOrd="0" presId="urn:microsoft.com/office/officeart/2005/8/layout/hierarchy3"/>
    <dgm:cxn modelId="{4C600E7C-0F10-4909-A4CF-00120B433168}" type="presParOf" srcId="{1D45416E-1DCB-41B8-A9C9-A572D50DB6C7}" destId="{FA1BE65E-B11E-430F-8A0E-F5CDE63A8759}" srcOrd="1" destOrd="0" presId="urn:microsoft.com/office/officeart/2005/8/layout/hierarchy3"/>
    <dgm:cxn modelId="{9336AF7A-CF1D-43DA-B6C3-069194C28F56}" type="presParOf" srcId="{AA017227-3E9D-4572-9319-30073FECBEC1}" destId="{8CAC2BF6-3D33-481C-817E-0317F5CB6DBA}" srcOrd="1" destOrd="0" presId="urn:microsoft.com/office/officeart/2005/8/layout/hierarchy3"/>
    <dgm:cxn modelId="{ACBCF733-B6A5-4D25-8BEA-EA33809A9A7B}" type="presParOf" srcId="{8CAC2BF6-3D33-481C-817E-0317F5CB6DBA}" destId="{B380801E-BE8F-44F9-BB21-37F75DF86688}" srcOrd="0" destOrd="0" presId="urn:microsoft.com/office/officeart/2005/8/layout/hierarchy3"/>
    <dgm:cxn modelId="{4E2036B7-DE19-47D1-9FD1-3D9109C19A3A}" type="presParOf" srcId="{8CAC2BF6-3D33-481C-817E-0317F5CB6DBA}" destId="{351E6D89-2356-4209-8D39-DFE740064FC4}" srcOrd="1" destOrd="0" presId="urn:microsoft.com/office/officeart/2005/8/layout/hierarchy3"/>
    <dgm:cxn modelId="{95990C0C-48EB-4F17-969A-D7939751DB0E}" type="presParOf" srcId="{8CAC2BF6-3D33-481C-817E-0317F5CB6DBA}" destId="{0841F098-A522-40A4-A896-09B81637AE1D}" srcOrd="2" destOrd="0" presId="urn:microsoft.com/office/officeart/2005/8/layout/hierarchy3"/>
    <dgm:cxn modelId="{37F48A91-854E-40B6-9E7C-23DA656C07BF}" type="presParOf" srcId="{8CAC2BF6-3D33-481C-817E-0317F5CB6DBA}" destId="{BD8F3E28-D5EE-4C28-907B-87A06D489D74}" srcOrd="3" destOrd="0" presId="urn:microsoft.com/office/officeart/2005/8/layout/hierarchy3"/>
    <dgm:cxn modelId="{BF0DE74B-912A-444B-AA49-80AEF089DC53}" type="presParOf" srcId="{8CAC2BF6-3D33-481C-817E-0317F5CB6DBA}" destId="{79012DBD-C2F9-4E85-85CA-BCAF6088E23A}" srcOrd="4" destOrd="0" presId="urn:microsoft.com/office/officeart/2005/8/layout/hierarchy3"/>
    <dgm:cxn modelId="{63B86126-CD37-48AA-80DD-71B71B37DFE1}" type="presParOf" srcId="{8CAC2BF6-3D33-481C-817E-0317F5CB6DBA}" destId="{287785FC-DB4B-4196-B5A5-37A7E2344660}" srcOrd="5" destOrd="0" presId="urn:microsoft.com/office/officeart/2005/8/layout/hierarchy3"/>
    <dgm:cxn modelId="{609A3300-CC5E-483F-ABDA-56B76C9DD33F}" type="presParOf" srcId="{8CAC2BF6-3D33-481C-817E-0317F5CB6DBA}" destId="{79E36EB3-F09D-48A4-B137-7BD7FB40C950}" srcOrd="6" destOrd="0" presId="urn:microsoft.com/office/officeart/2005/8/layout/hierarchy3"/>
    <dgm:cxn modelId="{EEB8E2CF-747F-4FFB-86FF-14D5B78227E1}" type="presParOf" srcId="{8CAC2BF6-3D33-481C-817E-0317F5CB6DBA}" destId="{49286E02-620E-46F6-BBB6-ACD9F664F34A}" srcOrd="7" destOrd="0" presId="urn:microsoft.com/office/officeart/2005/8/layout/hierarchy3"/>
    <dgm:cxn modelId="{253BE1ED-2F4F-4560-B53A-FD8DB06D3817}" type="presParOf" srcId="{8CAC2BF6-3D33-481C-817E-0317F5CB6DBA}" destId="{E7D75838-4D5D-4297-9D24-430A176BB616}" srcOrd="8" destOrd="0" presId="urn:microsoft.com/office/officeart/2005/8/layout/hierarchy3"/>
    <dgm:cxn modelId="{14D77B6B-9E3B-49E9-B3EF-64610FCF662F}" type="presParOf" srcId="{8CAC2BF6-3D33-481C-817E-0317F5CB6DBA}" destId="{766D9EF9-D2BF-42F4-B09E-490A1E648E3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0280F8-C509-4C7A-9E4C-EE1D07D5905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E2A9D3-99E6-439A-84CA-ED7CB48AA11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s-NI" sz="2400" b="1" cap="none" spc="0" dirty="0" smtClean="0">
              <a:ln w="0"/>
              <a:solidFill>
                <a:schemeClr val="tx1"/>
              </a:solidFill>
              <a:effectLst/>
            </a:rPr>
            <a:t>INSS</a:t>
          </a:r>
          <a:endParaRPr lang="es-ES" sz="2400" b="1" cap="none" spc="0" dirty="0">
            <a:ln w="0"/>
            <a:solidFill>
              <a:schemeClr val="tx1"/>
            </a:solidFill>
            <a:effectLst/>
          </a:endParaRPr>
        </a:p>
      </dgm:t>
    </dgm:pt>
    <dgm:pt modelId="{4FDEFEFA-E0B9-4DD6-B6C2-BB24A7857042}" type="parTrans" cxnId="{9EF97A17-C5FE-4F22-B989-7F0EF541671B}">
      <dgm:prSet/>
      <dgm:spPr/>
      <dgm:t>
        <a:bodyPr/>
        <a:lstStyle/>
        <a:p>
          <a:endParaRPr lang="es-ES"/>
        </a:p>
      </dgm:t>
    </dgm:pt>
    <dgm:pt modelId="{698C53B6-9E10-40F4-8955-31D3F41121CB}" type="sibTrans" cxnId="{9EF97A17-C5FE-4F22-B989-7F0EF541671B}">
      <dgm:prSet/>
      <dgm:spPr/>
      <dgm:t>
        <a:bodyPr/>
        <a:lstStyle/>
        <a:p>
          <a:endParaRPr lang="es-ES"/>
        </a:p>
      </dgm:t>
    </dgm:pt>
    <dgm:pt modelId="{BD05CC95-7A1B-479C-9143-384645F70C25}">
      <dgm:prSet phldrT="[Texto]" custT="1"/>
      <dgm:spPr/>
      <dgm:t>
        <a:bodyPr/>
        <a:lstStyle/>
        <a:p>
          <a:r>
            <a:rPr lang="es-NI" sz="1100" b="1" dirty="0"/>
            <a:t>INSS </a:t>
          </a:r>
          <a:r>
            <a:rPr lang="es-NI" sz="1100" b="1" dirty="0" smtClean="0"/>
            <a:t>Laboral</a:t>
          </a:r>
          <a:endParaRPr lang="es-ES" sz="1100" b="1" dirty="0"/>
        </a:p>
      </dgm:t>
    </dgm:pt>
    <dgm:pt modelId="{CDDFE721-E039-4C3A-B885-DB1BFF2AAF39}" type="parTrans" cxnId="{600DD6B2-8581-4B7B-8F71-2198C15F5A9E}">
      <dgm:prSet/>
      <dgm:spPr/>
      <dgm:t>
        <a:bodyPr/>
        <a:lstStyle/>
        <a:p>
          <a:endParaRPr lang="es-ES"/>
        </a:p>
      </dgm:t>
    </dgm:pt>
    <dgm:pt modelId="{CCCAA411-F7AF-4039-9A97-495CF0F17182}" type="sibTrans" cxnId="{600DD6B2-8581-4B7B-8F71-2198C15F5A9E}">
      <dgm:prSet/>
      <dgm:spPr/>
      <dgm:t>
        <a:bodyPr/>
        <a:lstStyle/>
        <a:p>
          <a:endParaRPr lang="es-ES"/>
        </a:p>
      </dgm:t>
    </dgm:pt>
    <dgm:pt modelId="{879307A0-677B-47E7-92D9-B8DE3F0D7F27}">
      <dgm:prSet custT="1"/>
      <dgm:spPr/>
      <dgm:t>
        <a:bodyPr/>
        <a:lstStyle/>
        <a:p>
          <a:r>
            <a:rPr lang="es-NI" sz="1050" b="1" dirty="0"/>
            <a:t>INSS </a:t>
          </a:r>
          <a:r>
            <a:rPr lang="es-NI" sz="1050" b="1" dirty="0" smtClean="0"/>
            <a:t>Patronal</a:t>
          </a:r>
          <a:endParaRPr lang="es-ES" sz="1050" b="1" dirty="0"/>
        </a:p>
      </dgm:t>
    </dgm:pt>
    <dgm:pt modelId="{30C729CC-9DD4-4150-977D-1F03A18741D1}" type="parTrans" cxnId="{A809E93A-2816-4704-AC87-B6C8760CC11F}">
      <dgm:prSet/>
      <dgm:spPr/>
      <dgm:t>
        <a:bodyPr/>
        <a:lstStyle/>
        <a:p>
          <a:endParaRPr lang="es-ES"/>
        </a:p>
      </dgm:t>
    </dgm:pt>
    <dgm:pt modelId="{3E5686B1-5AD8-444E-9287-B71EFC983702}" type="sibTrans" cxnId="{A809E93A-2816-4704-AC87-B6C8760CC11F}">
      <dgm:prSet/>
      <dgm:spPr/>
      <dgm:t>
        <a:bodyPr/>
        <a:lstStyle/>
        <a:p>
          <a:endParaRPr lang="es-ES"/>
        </a:p>
      </dgm:t>
    </dgm:pt>
    <dgm:pt modelId="{28F9FB75-40BE-4E7E-B403-57174F73B713}">
      <dgm:prSet custT="1"/>
      <dgm:spPr/>
      <dgm:t>
        <a:bodyPr/>
        <a:lstStyle/>
        <a:p>
          <a:r>
            <a:rPr lang="es-NI" sz="1100" b="1" dirty="0"/>
            <a:t>INATEC</a:t>
          </a:r>
          <a:endParaRPr lang="es-ES" sz="1100" b="1" dirty="0"/>
        </a:p>
      </dgm:t>
    </dgm:pt>
    <dgm:pt modelId="{726A3720-FDDA-40FE-9B89-E1892BFD3A37}" type="parTrans" cxnId="{F5ABC9C1-C1B8-49EF-8B87-9741887DAC67}">
      <dgm:prSet/>
      <dgm:spPr/>
      <dgm:t>
        <a:bodyPr/>
        <a:lstStyle/>
        <a:p>
          <a:endParaRPr lang="es-ES"/>
        </a:p>
      </dgm:t>
    </dgm:pt>
    <dgm:pt modelId="{FD44E075-323F-47E2-B09C-7AD4A93B2720}" type="sibTrans" cxnId="{F5ABC9C1-C1B8-49EF-8B87-9741887DAC67}">
      <dgm:prSet/>
      <dgm:spPr/>
      <dgm:t>
        <a:bodyPr/>
        <a:lstStyle/>
        <a:p>
          <a:endParaRPr lang="es-ES"/>
        </a:p>
      </dgm:t>
    </dgm:pt>
    <dgm:pt modelId="{2CA6D117-F036-4341-9199-50810A9BB5FC}" type="pres">
      <dgm:prSet presAssocID="{AC0280F8-C509-4C7A-9E4C-EE1D07D590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AA017227-3E9D-4572-9319-30073FECBEC1}" type="pres">
      <dgm:prSet presAssocID="{70E2A9D3-99E6-439A-84CA-ED7CB48AA113}" presName="root" presStyleCnt="0"/>
      <dgm:spPr/>
    </dgm:pt>
    <dgm:pt modelId="{1D45416E-1DCB-41B8-A9C9-A572D50DB6C7}" type="pres">
      <dgm:prSet presAssocID="{70E2A9D3-99E6-439A-84CA-ED7CB48AA113}" presName="rootComposite" presStyleCnt="0"/>
      <dgm:spPr/>
    </dgm:pt>
    <dgm:pt modelId="{BC5C1AC4-17F7-4F20-A919-8A0FB8A7599A}" type="pres">
      <dgm:prSet presAssocID="{70E2A9D3-99E6-439A-84CA-ED7CB48AA113}" presName="rootText" presStyleLbl="node1" presStyleIdx="0" presStyleCnt="1" custScaleX="97445" custScaleY="83502" custLinFactNeighborX="-8618" custLinFactNeighborY="5316"/>
      <dgm:spPr/>
      <dgm:t>
        <a:bodyPr/>
        <a:lstStyle/>
        <a:p>
          <a:endParaRPr lang="es-CR"/>
        </a:p>
      </dgm:t>
    </dgm:pt>
    <dgm:pt modelId="{FA1BE65E-B11E-430F-8A0E-F5CDE63A8759}" type="pres">
      <dgm:prSet presAssocID="{70E2A9D3-99E6-439A-84CA-ED7CB48AA113}" presName="rootConnector" presStyleLbl="node1" presStyleIdx="0" presStyleCnt="1"/>
      <dgm:spPr/>
      <dgm:t>
        <a:bodyPr/>
        <a:lstStyle/>
        <a:p>
          <a:endParaRPr lang="es-CR"/>
        </a:p>
      </dgm:t>
    </dgm:pt>
    <dgm:pt modelId="{8CAC2BF6-3D33-481C-817E-0317F5CB6DBA}" type="pres">
      <dgm:prSet presAssocID="{70E2A9D3-99E6-439A-84CA-ED7CB48AA113}" presName="childShape" presStyleCnt="0"/>
      <dgm:spPr/>
    </dgm:pt>
    <dgm:pt modelId="{B380801E-BE8F-44F9-BB21-37F75DF86688}" type="pres">
      <dgm:prSet presAssocID="{CDDFE721-E039-4C3A-B885-DB1BFF2AAF39}" presName="Name13" presStyleLbl="parChTrans1D2" presStyleIdx="0" presStyleCnt="3"/>
      <dgm:spPr/>
      <dgm:t>
        <a:bodyPr/>
        <a:lstStyle/>
        <a:p>
          <a:endParaRPr lang="es-CR"/>
        </a:p>
      </dgm:t>
    </dgm:pt>
    <dgm:pt modelId="{351E6D89-2356-4209-8D39-DFE740064FC4}" type="pres">
      <dgm:prSet presAssocID="{BD05CC95-7A1B-479C-9143-384645F70C25}" presName="childText" presStyleLbl="bgAcc1" presStyleIdx="0" presStyleCnt="3" custScaleX="117075" custScaleY="45426" custLinFactNeighborX="6138" custLinFactNeighborY="-180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841F098-A522-40A4-A896-09B81637AE1D}" type="pres">
      <dgm:prSet presAssocID="{30C729CC-9DD4-4150-977D-1F03A18741D1}" presName="Name13" presStyleLbl="parChTrans1D2" presStyleIdx="1" presStyleCnt="3"/>
      <dgm:spPr/>
      <dgm:t>
        <a:bodyPr/>
        <a:lstStyle/>
        <a:p>
          <a:endParaRPr lang="es-CR"/>
        </a:p>
      </dgm:t>
    </dgm:pt>
    <dgm:pt modelId="{BD8F3E28-D5EE-4C28-907B-87A06D489D74}" type="pres">
      <dgm:prSet presAssocID="{879307A0-677B-47E7-92D9-B8DE3F0D7F27}" presName="childText" presStyleLbl="bgAcc1" presStyleIdx="1" presStyleCnt="3" custScaleX="140128" custScaleY="6126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9012DBD-C2F9-4E85-85CA-BCAF6088E23A}" type="pres">
      <dgm:prSet presAssocID="{726A3720-FDDA-40FE-9B89-E1892BFD3A37}" presName="Name13" presStyleLbl="parChTrans1D2" presStyleIdx="2" presStyleCnt="3"/>
      <dgm:spPr/>
      <dgm:t>
        <a:bodyPr/>
        <a:lstStyle/>
        <a:p>
          <a:endParaRPr lang="es-CR"/>
        </a:p>
      </dgm:t>
    </dgm:pt>
    <dgm:pt modelId="{287785FC-DB4B-4196-B5A5-37A7E2344660}" type="pres">
      <dgm:prSet presAssocID="{28F9FB75-40BE-4E7E-B403-57174F73B713}" presName="childText" presStyleLbl="bgAcc1" presStyleIdx="2" presStyleCnt="3" custScaleX="124884" custScaleY="5854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EF97A17-C5FE-4F22-B989-7F0EF541671B}" srcId="{AC0280F8-C509-4C7A-9E4C-EE1D07D59058}" destId="{70E2A9D3-99E6-439A-84CA-ED7CB48AA113}" srcOrd="0" destOrd="0" parTransId="{4FDEFEFA-E0B9-4DD6-B6C2-BB24A7857042}" sibTransId="{698C53B6-9E10-40F4-8955-31D3F41121CB}"/>
    <dgm:cxn modelId="{30B14976-D75E-46EA-B697-491541788DDF}" type="presOf" srcId="{CDDFE721-E039-4C3A-B885-DB1BFF2AAF39}" destId="{B380801E-BE8F-44F9-BB21-37F75DF86688}" srcOrd="0" destOrd="0" presId="urn:microsoft.com/office/officeart/2005/8/layout/hierarchy3"/>
    <dgm:cxn modelId="{40DA74AD-CC9A-4E80-9A73-D2701400A3BA}" type="presOf" srcId="{70E2A9D3-99E6-439A-84CA-ED7CB48AA113}" destId="{BC5C1AC4-17F7-4F20-A919-8A0FB8A7599A}" srcOrd="0" destOrd="0" presId="urn:microsoft.com/office/officeart/2005/8/layout/hierarchy3"/>
    <dgm:cxn modelId="{600DD6B2-8581-4B7B-8F71-2198C15F5A9E}" srcId="{70E2A9D3-99E6-439A-84CA-ED7CB48AA113}" destId="{BD05CC95-7A1B-479C-9143-384645F70C25}" srcOrd="0" destOrd="0" parTransId="{CDDFE721-E039-4C3A-B885-DB1BFF2AAF39}" sibTransId="{CCCAA411-F7AF-4039-9A97-495CF0F17182}"/>
    <dgm:cxn modelId="{A809E93A-2816-4704-AC87-B6C8760CC11F}" srcId="{70E2A9D3-99E6-439A-84CA-ED7CB48AA113}" destId="{879307A0-677B-47E7-92D9-B8DE3F0D7F27}" srcOrd="1" destOrd="0" parTransId="{30C729CC-9DD4-4150-977D-1F03A18741D1}" sibTransId="{3E5686B1-5AD8-444E-9287-B71EFC983702}"/>
    <dgm:cxn modelId="{E02E5524-1925-4DAA-949F-5CFA65A6EFC9}" type="presOf" srcId="{70E2A9D3-99E6-439A-84CA-ED7CB48AA113}" destId="{FA1BE65E-B11E-430F-8A0E-F5CDE63A8759}" srcOrd="1" destOrd="0" presId="urn:microsoft.com/office/officeart/2005/8/layout/hierarchy3"/>
    <dgm:cxn modelId="{D036FF13-71A7-441C-AC24-2685AB1F2E86}" type="presOf" srcId="{28F9FB75-40BE-4E7E-B403-57174F73B713}" destId="{287785FC-DB4B-4196-B5A5-37A7E2344660}" srcOrd="0" destOrd="0" presId="urn:microsoft.com/office/officeart/2005/8/layout/hierarchy3"/>
    <dgm:cxn modelId="{1AF8F7A9-1C9F-43B0-A943-F4841404F409}" type="presOf" srcId="{726A3720-FDDA-40FE-9B89-E1892BFD3A37}" destId="{79012DBD-C2F9-4E85-85CA-BCAF6088E23A}" srcOrd="0" destOrd="0" presId="urn:microsoft.com/office/officeart/2005/8/layout/hierarchy3"/>
    <dgm:cxn modelId="{7D145C03-F0C3-4B8C-AC65-0BBC46307A2C}" type="presOf" srcId="{30C729CC-9DD4-4150-977D-1F03A18741D1}" destId="{0841F098-A522-40A4-A896-09B81637AE1D}" srcOrd="0" destOrd="0" presId="urn:microsoft.com/office/officeart/2005/8/layout/hierarchy3"/>
    <dgm:cxn modelId="{970C1601-430C-498B-9FA1-56312D9ED0C2}" type="presOf" srcId="{879307A0-677B-47E7-92D9-B8DE3F0D7F27}" destId="{BD8F3E28-D5EE-4C28-907B-87A06D489D74}" srcOrd="0" destOrd="0" presId="urn:microsoft.com/office/officeart/2005/8/layout/hierarchy3"/>
    <dgm:cxn modelId="{0A15E6B0-D895-41BF-82A3-B642D91AAE2F}" type="presOf" srcId="{AC0280F8-C509-4C7A-9E4C-EE1D07D59058}" destId="{2CA6D117-F036-4341-9199-50810A9BB5FC}" srcOrd="0" destOrd="0" presId="urn:microsoft.com/office/officeart/2005/8/layout/hierarchy3"/>
    <dgm:cxn modelId="{C7426C1B-CEA9-42EE-BF57-28C206EC3AA8}" type="presOf" srcId="{BD05CC95-7A1B-479C-9143-384645F70C25}" destId="{351E6D89-2356-4209-8D39-DFE740064FC4}" srcOrd="0" destOrd="0" presId="urn:microsoft.com/office/officeart/2005/8/layout/hierarchy3"/>
    <dgm:cxn modelId="{F5ABC9C1-C1B8-49EF-8B87-9741887DAC67}" srcId="{70E2A9D3-99E6-439A-84CA-ED7CB48AA113}" destId="{28F9FB75-40BE-4E7E-B403-57174F73B713}" srcOrd="2" destOrd="0" parTransId="{726A3720-FDDA-40FE-9B89-E1892BFD3A37}" sibTransId="{FD44E075-323F-47E2-B09C-7AD4A93B2720}"/>
    <dgm:cxn modelId="{05ABC192-9C58-4D4B-934D-71E2BB6B793B}" type="presParOf" srcId="{2CA6D117-F036-4341-9199-50810A9BB5FC}" destId="{AA017227-3E9D-4572-9319-30073FECBEC1}" srcOrd="0" destOrd="0" presId="urn:microsoft.com/office/officeart/2005/8/layout/hierarchy3"/>
    <dgm:cxn modelId="{8C2E9645-9944-499D-AA46-42A2DFDD6B85}" type="presParOf" srcId="{AA017227-3E9D-4572-9319-30073FECBEC1}" destId="{1D45416E-1DCB-41B8-A9C9-A572D50DB6C7}" srcOrd="0" destOrd="0" presId="urn:microsoft.com/office/officeart/2005/8/layout/hierarchy3"/>
    <dgm:cxn modelId="{AB6B5A90-27BE-4B2D-9989-80ABCFCA0E53}" type="presParOf" srcId="{1D45416E-1DCB-41B8-A9C9-A572D50DB6C7}" destId="{BC5C1AC4-17F7-4F20-A919-8A0FB8A7599A}" srcOrd="0" destOrd="0" presId="urn:microsoft.com/office/officeart/2005/8/layout/hierarchy3"/>
    <dgm:cxn modelId="{4C600E7C-0F10-4909-A4CF-00120B433168}" type="presParOf" srcId="{1D45416E-1DCB-41B8-A9C9-A572D50DB6C7}" destId="{FA1BE65E-B11E-430F-8A0E-F5CDE63A8759}" srcOrd="1" destOrd="0" presId="urn:microsoft.com/office/officeart/2005/8/layout/hierarchy3"/>
    <dgm:cxn modelId="{9336AF7A-CF1D-43DA-B6C3-069194C28F56}" type="presParOf" srcId="{AA017227-3E9D-4572-9319-30073FECBEC1}" destId="{8CAC2BF6-3D33-481C-817E-0317F5CB6DBA}" srcOrd="1" destOrd="0" presId="urn:microsoft.com/office/officeart/2005/8/layout/hierarchy3"/>
    <dgm:cxn modelId="{ACBCF733-B6A5-4D25-8BEA-EA33809A9A7B}" type="presParOf" srcId="{8CAC2BF6-3D33-481C-817E-0317F5CB6DBA}" destId="{B380801E-BE8F-44F9-BB21-37F75DF86688}" srcOrd="0" destOrd="0" presId="urn:microsoft.com/office/officeart/2005/8/layout/hierarchy3"/>
    <dgm:cxn modelId="{4E2036B7-DE19-47D1-9FD1-3D9109C19A3A}" type="presParOf" srcId="{8CAC2BF6-3D33-481C-817E-0317F5CB6DBA}" destId="{351E6D89-2356-4209-8D39-DFE740064FC4}" srcOrd="1" destOrd="0" presId="urn:microsoft.com/office/officeart/2005/8/layout/hierarchy3"/>
    <dgm:cxn modelId="{95990C0C-48EB-4F17-969A-D7939751DB0E}" type="presParOf" srcId="{8CAC2BF6-3D33-481C-817E-0317F5CB6DBA}" destId="{0841F098-A522-40A4-A896-09B81637AE1D}" srcOrd="2" destOrd="0" presId="urn:microsoft.com/office/officeart/2005/8/layout/hierarchy3"/>
    <dgm:cxn modelId="{37F48A91-854E-40B6-9E7C-23DA656C07BF}" type="presParOf" srcId="{8CAC2BF6-3D33-481C-817E-0317F5CB6DBA}" destId="{BD8F3E28-D5EE-4C28-907B-87A06D489D74}" srcOrd="3" destOrd="0" presId="urn:microsoft.com/office/officeart/2005/8/layout/hierarchy3"/>
    <dgm:cxn modelId="{BF0DE74B-912A-444B-AA49-80AEF089DC53}" type="presParOf" srcId="{8CAC2BF6-3D33-481C-817E-0317F5CB6DBA}" destId="{79012DBD-C2F9-4E85-85CA-BCAF6088E23A}" srcOrd="4" destOrd="0" presId="urn:microsoft.com/office/officeart/2005/8/layout/hierarchy3"/>
    <dgm:cxn modelId="{63B86126-CD37-48AA-80DD-71B71B37DFE1}" type="presParOf" srcId="{8CAC2BF6-3D33-481C-817E-0317F5CB6DBA}" destId="{287785FC-DB4B-4196-B5A5-37A7E23446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335B29-F447-48C5-B29B-03770BF87F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929AFBBF-DF9A-42FF-95FC-EE4A715BE496}">
      <dgm:prSet phldrT="[Texto]" custT="1"/>
      <dgm:spPr/>
      <dgm:t>
        <a:bodyPr/>
        <a:lstStyle/>
        <a:p>
          <a:r>
            <a:rPr lang="es-CR" sz="2000" dirty="0"/>
            <a:t>-</a:t>
          </a:r>
          <a:r>
            <a:rPr lang="es-CR" sz="2400" dirty="0"/>
            <a:t>Impuesto de matricula.</a:t>
          </a:r>
        </a:p>
        <a:p>
          <a:r>
            <a:rPr lang="es-CR" sz="2400" dirty="0"/>
            <a:t>_Impuesto sobre muebles Inmubles IBI</a:t>
          </a:r>
        </a:p>
        <a:p>
          <a:endParaRPr lang="es-CR" sz="2000" dirty="0"/>
        </a:p>
      </dgm:t>
    </dgm:pt>
    <dgm:pt modelId="{8DCF7DDB-06D5-4D65-9706-761175D6E563}" type="parTrans" cxnId="{70D9D553-0CE6-4D46-B4B4-7EDD03909FD2}">
      <dgm:prSet/>
      <dgm:spPr/>
      <dgm:t>
        <a:bodyPr/>
        <a:lstStyle/>
        <a:p>
          <a:endParaRPr lang="es-CR"/>
        </a:p>
      </dgm:t>
    </dgm:pt>
    <dgm:pt modelId="{FC63B025-F571-4D38-B020-94BF9B5369D3}" type="sibTrans" cxnId="{70D9D553-0CE6-4D46-B4B4-7EDD03909FD2}">
      <dgm:prSet/>
      <dgm:spPr/>
      <dgm:t>
        <a:bodyPr/>
        <a:lstStyle/>
        <a:p>
          <a:endParaRPr lang="es-CR"/>
        </a:p>
      </dgm:t>
    </dgm:pt>
    <dgm:pt modelId="{DA1B196E-985F-401F-9097-D26F7EABD59C}" type="pres">
      <dgm:prSet presAssocID="{95335B29-F447-48C5-B29B-03770BF87F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2D24E82-A8C7-446B-AC02-ABA2759DE163}" type="pres">
      <dgm:prSet presAssocID="{929AFBBF-DF9A-42FF-95FC-EE4A715BE496}" presName="parentLin" presStyleCnt="0"/>
      <dgm:spPr/>
    </dgm:pt>
    <dgm:pt modelId="{6061F472-24B2-4071-ACF5-061782F804F3}" type="pres">
      <dgm:prSet presAssocID="{929AFBBF-DF9A-42FF-95FC-EE4A715BE496}" presName="parentLeftMargin" presStyleLbl="node1" presStyleIdx="0" presStyleCnt="1"/>
      <dgm:spPr/>
      <dgm:t>
        <a:bodyPr/>
        <a:lstStyle/>
        <a:p>
          <a:endParaRPr lang="es-CR"/>
        </a:p>
      </dgm:t>
    </dgm:pt>
    <dgm:pt modelId="{152F21F0-EE8D-415C-A28B-6AC18C4B997B}" type="pres">
      <dgm:prSet presAssocID="{929AFBBF-DF9A-42FF-95FC-EE4A715BE496}" presName="parentText" presStyleLbl="node1" presStyleIdx="0" presStyleCnt="1" custScaleX="173456" custLinFactX="-7998" custLinFactNeighborX="-100000" custLinFactNeighborY="-16161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74D6774-D105-48C9-9DB8-7FEA1767EF08}" type="pres">
      <dgm:prSet presAssocID="{929AFBBF-DF9A-42FF-95FC-EE4A715BE496}" presName="negativeSpace" presStyleCnt="0"/>
      <dgm:spPr/>
    </dgm:pt>
    <dgm:pt modelId="{201BA7BB-C80A-4DC0-881E-647C502AE2C9}" type="pres">
      <dgm:prSet presAssocID="{929AFBBF-DF9A-42FF-95FC-EE4A715BE496}" presName="childText" presStyleLbl="conFgAcc1" presStyleIdx="0" presStyleCnt="1" custLinFactNeighborY="995">
        <dgm:presLayoutVars>
          <dgm:bulletEnabled val="1"/>
        </dgm:presLayoutVars>
      </dgm:prSet>
      <dgm:spPr/>
    </dgm:pt>
  </dgm:ptLst>
  <dgm:cxnLst>
    <dgm:cxn modelId="{42F9545E-4FF9-4ABF-9693-4735FAD5D751}" type="presOf" srcId="{95335B29-F447-48C5-B29B-03770BF87F01}" destId="{DA1B196E-985F-401F-9097-D26F7EABD59C}" srcOrd="0" destOrd="0" presId="urn:microsoft.com/office/officeart/2005/8/layout/list1"/>
    <dgm:cxn modelId="{943BB7D5-288B-4A51-BCD6-1CFA71572ED0}" type="presOf" srcId="{929AFBBF-DF9A-42FF-95FC-EE4A715BE496}" destId="{6061F472-24B2-4071-ACF5-061782F804F3}" srcOrd="0" destOrd="0" presId="urn:microsoft.com/office/officeart/2005/8/layout/list1"/>
    <dgm:cxn modelId="{70D9D553-0CE6-4D46-B4B4-7EDD03909FD2}" srcId="{95335B29-F447-48C5-B29B-03770BF87F01}" destId="{929AFBBF-DF9A-42FF-95FC-EE4A715BE496}" srcOrd="0" destOrd="0" parTransId="{8DCF7DDB-06D5-4D65-9706-761175D6E563}" sibTransId="{FC63B025-F571-4D38-B020-94BF9B5369D3}"/>
    <dgm:cxn modelId="{166F8F85-240F-4875-A0C3-1A67EC50873F}" type="presOf" srcId="{929AFBBF-DF9A-42FF-95FC-EE4A715BE496}" destId="{152F21F0-EE8D-415C-A28B-6AC18C4B997B}" srcOrd="1" destOrd="0" presId="urn:microsoft.com/office/officeart/2005/8/layout/list1"/>
    <dgm:cxn modelId="{56ACB58F-8475-41A1-BF95-C709E01E1EEF}" type="presParOf" srcId="{DA1B196E-985F-401F-9097-D26F7EABD59C}" destId="{02D24E82-A8C7-446B-AC02-ABA2759DE163}" srcOrd="0" destOrd="0" presId="urn:microsoft.com/office/officeart/2005/8/layout/list1"/>
    <dgm:cxn modelId="{32D2B0FE-F5E9-46EE-B818-81752E3D9905}" type="presParOf" srcId="{02D24E82-A8C7-446B-AC02-ABA2759DE163}" destId="{6061F472-24B2-4071-ACF5-061782F804F3}" srcOrd="0" destOrd="0" presId="urn:microsoft.com/office/officeart/2005/8/layout/list1"/>
    <dgm:cxn modelId="{747A9445-0518-42AF-A846-563B863B35C9}" type="presParOf" srcId="{02D24E82-A8C7-446B-AC02-ABA2759DE163}" destId="{152F21F0-EE8D-415C-A28B-6AC18C4B997B}" srcOrd="1" destOrd="0" presId="urn:microsoft.com/office/officeart/2005/8/layout/list1"/>
    <dgm:cxn modelId="{71E322F9-96E8-412F-93C0-807CA1FBEC56}" type="presParOf" srcId="{DA1B196E-985F-401F-9097-D26F7EABD59C}" destId="{974D6774-D105-48C9-9DB8-7FEA1767EF08}" srcOrd="1" destOrd="0" presId="urn:microsoft.com/office/officeart/2005/8/layout/list1"/>
    <dgm:cxn modelId="{457C567F-9E74-41FA-AE6B-280C3659F443}" type="presParOf" srcId="{DA1B196E-985F-401F-9097-D26F7EABD59C}" destId="{201BA7BB-C80A-4DC0-881E-647C502AE2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1AC4-17F7-4F20-A919-8A0FB8A7599A}">
      <dsp:nvSpPr>
        <dsp:cNvPr id="0" name=""/>
        <dsp:cNvSpPr/>
      </dsp:nvSpPr>
      <dsp:spPr>
        <a:xfrm>
          <a:off x="1023831" y="35145"/>
          <a:ext cx="1245677" cy="533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kern="1200" dirty="0" smtClean="0"/>
            <a:t>Elementos</a:t>
          </a:r>
          <a:endParaRPr lang="es-ES" sz="1800" kern="1200" dirty="0"/>
        </a:p>
      </dsp:txBody>
      <dsp:txXfrm>
        <a:off x="1039463" y="50777"/>
        <a:ext cx="1214413" cy="502455"/>
      </dsp:txXfrm>
    </dsp:sp>
    <dsp:sp modelId="{B380801E-BE8F-44F9-BB21-37F75DF86688}">
      <dsp:nvSpPr>
        <dsp:cNvPr id="0" name=""/>
        <dsp:cNvSpPr/>
      </dsp:nvSpPr>
      <dsp:spPr>
        <a:xfrm>
          <a:off x="1148398" y="568864"/>
          <a:ext cx="297506" cy="259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45"/>
              </a:lnTo>
              <a:lnTo>
                <a:pt x="297506" y="25944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E6D89-2356-4209-8D39-DFE740064FC4}">
      <dsp:nvSpPr>
        <dsp:cNvPr id="0" name=""/>
        <dsp:cNvSpPr/>
      </dsp:nvSpPr>
      <dsp:spPr>
        <a:xfrm>
          <a:off x="1445905" y="683135"/>
          <a:ext cx="1732323" cy="290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 smtClean="0"/>
            <a:t>Libros Contables</a:t>
          </a:r>
          <a:endParaRPr lang="es-ES" sz="1100" b="1" kern="1200" dirty="0"/>
        </a:p>
      </dsp:txBody>
      <dsp:txXfrm>
        <a:off x="1454409" y="691639"/>
        <a:ext cx="1715315" cy="273341"/>
      </dsp:txXfrm>
    </dsp:sp>
    <dsp:sp modelId="{0841F098-A522-40A4-A896-09B81637AE1D}">
      <dsp:nvSpPr>
        <dsp:cNvPr id="0" name=""/>
        <dsp:cNvSpPr/>
      </dsp:nvSpPr>
      <dsp:spPr>
        <a:xfrm>
          <a:off x="1148398" y="568864"/>
          <a:ext cx="234735" cy="77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58"/>
              </a:lnTo>
              <a:lnTo>
                <a:pt x="234735" y="7717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3E28-D5EE-4C28-907B-87A06D489D74}">
      <dsp:nvSpPr>
        <dsp:cNvPr id="0" name=""/>
        <dsp:cNvSpPr/>
      </dsp:nvSpPr>
      <dsp:spPr>
        <a:xfrm>
          <a:off x="1383134" y="1144820"/>
          <a:ext cx="1778006" cy="391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s-NI" sz="1050" b="1" kern="1200" dirty="0" smtClean="0"/>
            <a:t>acturas DE </a:t>
          </a:r>
          <a:r>
            <a:rPr lang="es-NI" sz="1050" b="1" kern="1200" dirty="0"/>
            <a:t>CREDITO Y CONTADO</a:t>
          </a:r>
          <a:endParaRPr lang="es-ES" sz="1050" b="1" kern="1200" dirty="0"/>
        </a:p>
      </dsp:txBody>
      <dsp:txXfrm>
        <a:off x="1394604" y="1156290"/>
        <a:ext cx="1755066" cy="368666"/>
      </dsp:txXfrm>
    </dsp:sp>
    <dsp:sp modelId="{79012DBD-C2F9-4E85-85CA-BCAF6088E23A}">
      <dsp:nvSpPr>
        <dsp:cNvPr id="0" name=""/>
        <dsp:cNvSpPr/>
      </dsp:nvSpPr>
      <dsp:spPr>
        <a:xfrm>
          <a:off x="1148398" y="568864"/>
          <a:ext cx="234735" cy="1314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455"/>
              </a:lnTo>
              <a:lnTo>
                <a:pt x="234735" y="13144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785FC-DB4B-4196-B5A5-37A7E2344660}">
      <dsp:nvSpPr>
        <dsp:cNvPr id="0" name=""/>
        <dsp:cNvSpPr/>
      </dsp:nvSpPr>
      <dsp:spPr>
        <a:xfrm>
          <a:off x="1383134" y="1696219"/>
          <a:ext cx="1573686" cy="374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 smtClean="0"/>
            <a:t>Recibo De Caja</a:t>
          </a:r>
          <a:endParaRPr lang="es-ES" sz="1100" b="1" kern="1200" dirty="0"/>
        </a:p>
      </dsp:txBody>
      <dsp:txXfrm>
        <a:off x="1394094" y="1707179"/>
        <a:ext cx="1551766" cy="352281"/>
      </dsp:txXfrm>
    </dsp:sp>
    <dsp:sp modelId="{79E36EB3-F09D-48A4-B137-7BD7FB40C950}">
      <dsp:nvSpPr>
        <dsp:cNvPr id="0" name=""/>
        <dsp:cNvSpPr/>
      </dsp:nvSpPr>
      <dsp:spPr>
        <a:xfrm>
          <a:off x="1148398" y="568864"/>
          <a:ext cx="234735" cy="1889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708"/>
              </a:lnTo>
              <a:lnTo>
                <a:pt x="234735" y="188970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86E02-620E-46F6-BBB6-ACD9F664F34A}">
      <dsp:nvSpPr>
        <dsp:cNvPr id="0" name=""/>
        <dsp:cNvSpPr/>
      </dsp:nvSpPr>
      <dsp:spPr>
        <a:xfrm>
          <a:off x="1383134" y="2230213"/>
          <a:ext cx="1642471" cy="45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 smtClean="0"/>
            <a:t>Comprobante de pago</a:t>
          </a:r>
          <a:endParaRPr lang="es-ES" sz="1100" b="1" kern="1200" dirty="0"/>
        </a:p>
      </dsp:txBody>
      <dsp:txXfrm>
        <a:off x="1396511" y="2243590"/>
        <a:ext cx="1615717" cy="429964"/>
      </dsp:txXfrm>
    </dsp:sp>
    <dsp:sp modelId="{E7D75838-4D5D-4297-9D24-430A176BB616}">
      <dsp:nvSpPr>
        <dsp:cNvPr id="0" name=""/>
        <dsp:cNvSpPr/>
      </dsp:nvSpPr>
      <dsp:spPr>
        <a:xfrm>
          <a:off x="1148398" y="568864"/>
          <a:ext cx="234735" cy="2425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5687"/>
              </a:lnTo>
              <a:lnTo>
                <a:pt x="234735" y="24256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D9EF9-D2BF-42F4-B09E-490A1E648E37}">
      <dsp:nvSpPr>
        <dsp:cNvPr id="0" name=""/>
        <dsp:cNvSpPr/>
      </dsp:nvSpPr>
      <dsp:spPr>
        <a:xfrm>
          <a:off x="1383134" y="2846724"/>
          <a:ext cx="1950510" cy="295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 smtClean="0"/>
            <a:t>So</a:t>
          </a:r>
          <a:r>
            <a:rPr lang="es-NI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ft</a:t>
          </a:r>
          <a:r>
            <a:rPr lang="es-NI" sz="1100" b="1" kern="1200" dirty="0" smtClean="0"/>
            <a:t>ware</a:t>
          </a:r>
          <a:endParaRPr lang="es-NI" sz="1100" b="1" kern="1200" dirty="0"/>
        </a:p>
      </dsp:txBody>
      <dsp:txXfrm>
        <a:off x="1391793" y="2855383"/>
        <a:ext cx="1933192" cy="27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EF5E-D58E-45C6-83E5-3D768238ED8B}">
      <dsp:nvSpPr>
        <dsp:cNvPr id="0" name=""/>
        <dsp:cNvSpPr/>
      </dsp:nvSpPr>
      <dsp:spPr>
        <a:xfrm>
          <a:off x="331" y="47914"/>
          <a:ext cx="1481105" cy="510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>
              <a:latin typeface="+mj-lt"/>
            </a:rPr>
            <a:t>IR en la </a:t>
          </a:r>
          <a:r>
            <a:rPr lang="es-NI" sz="1200" kern="1200" dirty="0" smtClean="0">
              <a:latin typeface="+mj-lt"/>
              <a:cs typeface="Arial" panose="020B0604020202020204" pitchFamily="34" charset="0"/>
            </a:rPr>
            <a:t>F</a:t>
          </a:r>
          <a:r>
            <a:rPr lang="es-NI" sz="1200" kern="1200" dirty="0" smtClean="0">
              <a:latin typeface="+mj-lt"/>
            </a:rPr>
            <a:t>uente</a:t>
          </a:r>
          <a:endParaRPr lang="es-ES" sz="1400" kern="1200" dirty="0">
            <a:latin typeface="+mj-lt"/>
          </a:endParaRPr>
        </a:p>
      </dsp:txBody>
      <dsp:txXfrm>
        <a:off x="15289" y="62872"/>
        <a:ext cx="1451189" cy="480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EF5E-D58E-45C6-83E5-3D768238ED8B}">
      <dsp:nvSpPr>
        <dsp:cNvPr id="0" name=""/>
        <dsp:cNvSpPr/>
      </dsp:nvSpPr>
      <dsp:spPr>
        <a:xfrm>
          <a:off x="331" y="0"/>
          <a:ext cx="1481105" cy="510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>
              <a:latin typeface="+mj-lt"/>
            </a:rPr>
            <a:t>Pago </a:t>
          </a:r>
          <a:r>
            <a:rPr lang="es-NI" sz="1400" kern="1200" dirty="0" err="1" smtClean="0">
              <a:latin typeface="+mj-lt"/>
            </a:rPr>
            <a:t>Minimo</a:t>
          </a:r>
          <a:r>
            <a:rPr lang="es-NI" sz="1400" kern="1200" dirty="0" smtClean="0">
              <a:latin typeface="+mj-lt"/>
            </a:rPr>
            <a:t> De</a:t>
          </a:r>
          <a:r>
            <a:rPr lang="es-NI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</a:t>
          </a:r>
          <a:r>
            <a:rPr lang="es-NI" sz="1400" kern="1200" dirty="0" smtClean="0">
              <a:latin typeface="+mj-lt"/>
            </a:rPr>
            <a:t>initivo</a:t>
          </a:r>
          <a:endParaRPr lang="es-ES" sz="1400" kern="1200" dirty="0">
            <a:latin typeface="+mj-lt"/>
          </a:endParaRPr>
        </a:p>
      </dsp:txBody>
      <dsp:txXfrm>
        <a:off x="15289" y="14958"/>
        <a:ext cx="1451189" cy="480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1AC4-17F7-4F20-A919-8A0FB8A7599A}">
      <dsp:nvSpPr>
        <dsp:cNvPr id="0" name=""/>
        <dsp:cNvSpPr/>
      </dsp:nvSpPr>
      <dsp:spPr>
        <a:xfrm>
          <a:off x="530219" y="40571"/>
          <a:ext cx="1423615" cy="609958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700" b="1" kern="1200" cap="none" spc="0" dirty="0" smtClean="0">
              <a:ln w="0"/>
              <a:solidFill>
                <a:schemeClr val="tx1"/>
              </a:solidFill>
              <a:effectLst/>
            </a:rPr>
            <a:t>Impuestos Municipales</a:t>
          </a:r>
          <a:endParaRPr lang="es-ES" sz="17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548084" y="58436"/>
        <a:ext cx="1387885" cy="574228"/>
      </dsp:txXfrm>
    </dsp:sp>
    <dsp:sp modelId="{B380801E-BE8F-44F9-BB21-37F75DF86688}">
      <dsp:nvSpPr>
        <dsp:cNvPr id="0" name=""/>
        <dsp:cNvSpPr/>
      </dsp:nvSpPr>
      <dsp:spPr>
        <a:xfrm>
          <a:off x="672581" y="650529"/>
          <a:ext cx="340003" cy="338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71"/>
              </a:lnTo>
              <a:lnTo>
                <a:pt x="340003" y="3381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E6D89-2356-4209-8D39-DFE740064FC4}">
      <dsp:nvSpPr>
        <dsp:cNvPr id="0" name=""/>
        <dsp:cNvSpPr/>
      </dsp:nvSpPr>
      <dsp:spPr>
        <a:xfrm>
          <a:off x="1012584" y="781123"/>
          <a:ext cx="2050473" cy="41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 smtClean="0"/>
            <a:t>Impuesto Municipal Sobre Ingresos</a:t>
          </a:r>
          <a:endParaRPr lang="es-ES" sz="1100" b="1" kern="1200" dirty="0"/>
        </a:p>
      </dsp:txBody>
      <dsp:txXfrm>
        <a:off x="1024744" y="793283"/>
        <a:ext cx="2026153" cy="390836"/>
      </dsp:txXfrm>
    </dsp:sp>
    <dsp:sp modelId="{0841F098-A522-40A4-A896-09B81637AE1D}">
      <dsp:nvSpPr>
        <dsp:cNvPr id="0" name=""/>
        <dsp:cNvSpPr/>
      </dsp:nvSpPr>
      <dsp:spPr>
        <a:xfrm>
          <a:off x="672581" y="650529"/>
          <a:ext cx="268265" cy="965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332"/>
              </a:lnTo>
              <a:lnTo>
                <a:pt x="268265" y="9653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3E28-D5EE-4C28-907B-87A06D489D74}">
      <dsp:nvSpPr>
        <dsp:cNvPr id="0" name=""/>
        <dsp:cNvSpPr/>
      </dsp:nvSpPr>
      <dsp:spPr>
        <a:xfrm>
          <a:off x="940846" y="1392089"/>
          <a:ext cx="2031983" cy="447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5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Impuesto De Matricula</a:t>
          </a:r>
          <a:endParaRPr lang="es-ES" sz="1050" b="1" kern="1200" dirty="0"/>
        </a:p>
      </dsp:txBody>
      <dsp:txXfrm>
        <a:off x="953954" y="1405197"/>
        <a:ext cx="2005767" cy="421329"/>
      </dsp:txXfrm>
    </dsp:sp>
    <dsp:sp modelId="{79012DBD-C2F9-4E85-85CA-BCAF6088E23A}">
      <dsp:nvSpPr>
        <dsp:cNvPr id="0" name=""/>
        <dsp:cNvSpPr/>
      </dsp:nvSpPr>
      <dsp:spPr>
        <a:xfrm>
          <a:off x="672581" y="650529"/>
          <a:ext cx="216267" cy="1623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519"/>
              </a:lnTo>
              <a:lnTo>
                <a:pt x="216267" y="162351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785FC-DB4B-4196-B5A5-37A7E2344660}">
      <dsp:nvSpPr>
        <dsp:cNvPr id="0" name=""/>
        <dsp:cNvSpPr/>
      </dsp:nvSpPr>
      <dsp:spPr>
        <a:xfrm>
          <a:off x="888848" y="2060222"/>
          <a:ext cx="1798478" cy="427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/>
            <a:t>IBI</a:t>
          </a:r>
          <a:endParaRPr lang="es-ES" sz="1600" b="1" kern="1200" dirty="0"/>
        </a:p>
      </dsp:txBody>
      <dsp:txXfrm>
        <a:off x="901374" y="2072748"/>
        <a:ext cx="1773426" cy="402602"/>
      </dsp:txXfrm>
    </dsp:sp>
    <dsp:sp modelId="{79E36EB3-F09D-48A4-B137-7BD7FB40C950}">
      <dsp:nvSpPr>
        <dsp:cNvPr id="0" name=""/>
        <dsp:cNvSpPr/>
      </dsp:nvSpPr>
      <dsp:spPr>
        <a:xfrm>
          <a:off x="672581" y="650529"/>
          <a:ext cx="268265" cy="2242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974"/>
              </a:lnTo>
              <a:lnTo>
                <a:pt x="268265" y="224297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86E02-620E-46F6-BBB6-ACD9F664F34A}">
      <dsp:nvSpPr>
        <dsp:cNvPr id="0" name=""/>
        <dsp:cNvSpPr/>
      </dsp:nvSpPr>
      <dsp:spPr>
        <a:xfrm>
          <a:off x="940846" y="2632524"/>
          <a:ext cx="1877089" cy="521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smtClean="0"/>
            <a:t>CONTRIBUCIONES ESPECIALES</a:t>
          </a:r>
          <a:endParaRPr lang="es-ES" sz="1100" b="1" kern="1200" dirty="0"/>
        </a:p>
      </dsp:txBody>
      <dsp:txXfrm>
        <a:off x="956134" y="2647812"/>
        <a:ext cx="1846513" cy="491382"/>
      </dsp:txXfrm>
    </dsp:sp>
    <dsp:sp modelId="{E7D75838-4D5D-4297-9D24-430A176BB616}">
      <dsp:nvSpPr>
        <dsp:cNvPr id="0" name=""/>
        <dsp:cNvSpPr/>
      </dsp:nvSpPr>
      <dsp:spPr>
        <a:xfrm>
          <a:off x="672581" y="650529"/>
          <a:ext cx="268265" cy="2855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5514"/>
              </a:lnTo>
              <a:lnTo>
                <a:pt x="268265" y="28555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D9EF9-D2BF-42F4-B09E-490A1E648E37}">
      <dsp:nvSpPr>
        <dsp:cNvPr id="0" name=""/>
        <dsp:cNvSpPr/>
      </dsp:nvSpPr>
      <dsp:spPr>
        <a:xfrm>
          <a:off x="940846" y="3337100"/>
          <a:ext cx="2229129" cy="337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smtClean="0"/>
            <a:t>TASAS POR APROVECHAMIOENTO</a:t>
          </a:r>
          <a:endParaRPr lang="es-NI" sz="1100" b="1" kern="1200" dirty="0"/>
        </a:p>
      </dsp:txBody>
      <dsp:txXfrm>
        <a:off x="950742" y="3346996"/>
        <a:ext cx="2209337" cy="318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1AC4-17F7-4F20-A919-8A0FB8A7599A}">
      <dsp:nvSpPr>
        <dsp:cNvPr id="0" name=""/>
        <dsp:cNvSpPr/>
      </dsp:nvSpPr>
      <dsp:spPr>
        <a:xfrm>
          <a:off x="215154" y="45141"/>
          <a:ext cx="1599498" cy="685316"/>
        </a:xfrm>
        <a:prstGeom prst="roundRect">
          <a:avLst>
            <a:gd name="adj" fmla="val 10000"/>
          </a:avLst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b="1" kern="1200" cap="none" spc="0" dirty="0" smtClean="0">
              <a:ln w="0"/>
              <a:solidFill>
                <a:schemeClr val="tx1"/>
              </a:solidFill>
              <a:effectLst/>
            </a:rPr>
            <a:t>INSS</a:t>
          </a:r>
          <a:endParaRPr lang="es-ES" sz="2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35226" y="65213"/>
        <a:ext cx="1559354" cy="645172"/>
      </dsp:txXfrm>
    </dsp:sp>
    <dsp:sp modelId="{B380801E-BE8F-44F9-BB21-37F75DF86688}">
      <dsp:nvSpPr>
        <dsp:cNvPr id="0" name=""/>
        <dsp:cNvSpPr/>
      </dsp:nvSpPr>
      <dsp:spPr>
        <a:xfrm>
          <a:off x="375104" y="730457"/>
          <a:ext cx="382010" cy="333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137"/>
              </a:lnTo>
              <a:lnTo>
                <a:pt x="382010" y="33313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E6D89-2356-4209-8D39-DFE740064FC4}">
      <dsp:nvSpPr>
        <dsp:cNvPr id="0" name=""/>
        <dsp:cNvSpPr/>
      </dsp:nvSpPr>
      <dsp:spPr>
        <a:xfrm>
          <a:off x="757114" y="877186"/>
          <a:ext cx="1537370" cy="372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/>
            <a:t>INSS </a:t>
          </a:r>
          <a:r>
            <a:rPr lang="es-NI" sz="1100" b="1" kern="1200" dirty="0" smtClean="0"/>
            <a:t>Laboral</a:t>
          </a:r>
          <a:endParaRPr lang="es-ES" sz="1100" b="1" kern="1200" dirty="0"/>
        </a:p>
      </dsp:txBody>
      <dsp:txXfrm>
        <a:off x="768033" y="888105"/>
        <a:ext cx="1515532" cy="350981"/>
      </dsp:txXfrm>
    </dsp:sp>
    <dsp:sp modelId="{0841F098-A522-40A4-A896-09B81637AE1D}">
      <dsp:nvSpPr>
        <dsp:cNvPr id="0" name=""/>
        <dsp:cNvSpPr/>
      </dsp:nvSpPr>
      <dsp:spPr>
        <a:xfrm>
          <a:off x="375104" y="730457"/>
          <a:ext cx="301408" cy="99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968"/>
              </a:lnTo>
              <a:lnTo>
                <a:pt x="301408" y="9909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3E28-D5EE-4C28-907B-87A06D489D74}">
      <dsp:nvSpPr>
        <dsp:cNvPr id="0" name=""/>
        <dsp:cNvSpPr/>
      </dsp:nvSpPr>
      <dsp:spPr>
        <a:xfrm>
          <a:off x="676512" y="1470007"/>
          <a:ext cx="1840090" cy="502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50" b="1" kern="1200" dirty="0"/>
            <a:t>INSS </a:t>
          </a:r>
          <a:r>
            <a:rPr lang="es-NI" sz="1050" b="1" kern="1200" dirty="0" smtClean="0"/>
            <a:t>Patronal</a:t>
          </a:r>
          <a:endParaRPr lang="es-ES" sz="1050" b="1" kern="1200" dirty="0"/>
        </a:p>
      </dsp:txBody>
      <dsp:txXfrm>
        <a:off x="691240" y="1484735"/>
        <a:ext cx="1810634" cy="473381"/>
      </dsp:txXfrm>
    </dsp:sp>
    <dsp:sp modelId="{79012DBD-C2F9-4E85-85CA-BCAF6088E23A}">
      <dsp:nvSpPr>
        <dsp:cNvPr id="0" name=""/>
        <dsp:cNvSpPr/>
      </dsp:nvSpPr>
      <dsp:spPr>
        <a:xfrm>
          <a:off x="375104" y="730457"/>
          <a:ext cx="301408" cy="1687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812"/>
              </a:lnTo>
              <a:lnTo>
                <a:pt x="301408" y="16878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785FC-DB4B-4196-B5A5-37A7E2344660}">
      <dsp:nvSpPr>
        <dsp:cNvPr id="0" name=""/>
        <dsp:cNvSpPr/>
      </dsp:nvSpPr>
      <dsp:spPr>
        <a:xfrm>
          <a:off x="676512" y="2178025"/>
          <a:ext cx="1639914" cy="480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100" b="1" kern="1200" dirty="0"/>
            <a:t>INATEC</a:t>
          </a:r>
          <a:endParaRPr lang="es-ES" sz="1100" b="1" kern="1200" dirty="0"/>
        </a:p>
      </dsp:txBody>
      <dsp:txXfrm>
        <a:off x="690585" y="2192098"/>
        <a:ext cx="1611768" cy="452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BA7BB-C80A-4DC0-881E-647C502AE2C9}">
      <dsp:nvSpPr>
        <dsp:cNvPr id="0" name=""/>
        <dsp:cNvSpPr/>
      </dsp:nvSpPr>
      <dsp:spPr>
        <a:xfrm>
          <a:off x="0" y="1369137"/>
          <a:ext cx="4300984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F21F0-EE8D-415C-A28B-6AC18C4B997B}">
      <dsp:nvSpPr>
        <dsp:cNvPr id="0" name=""/>
        <dsp:cNvSpPr/>
      </dsp:nvSpPr>
      <dsp:spPr>
        <a:xfrm>
          <a:off x="0" y="109771"/>
          <a:ext cx="4130857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7" tIns="0" rIns="1137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/>
            <a:t>-</a:t>
          </a:r>
          <a:r>
            <a:rPr lang="es-CR" sz="2400" kern="1200" dirty="0"/>
            <a:t>Impuesto de matricula.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/>
            <a:t>_Impuesto sobre muebles Inmubles IBI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000" kern="1200" dirty="0"/>
        </a:p>
      </dsp:txBody>
      <dsp:txXfrm>
        <a:off x="92227" y="201998"/>
        <a:ext cx="3946403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5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767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2976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071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4355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0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4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9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1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7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2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78" y="499709"/>
            <a:ext cx="3349111" cy="2063187"/>
          </a:xfrm>
          <a:prstGeom prst="rect">
            <a:avLst/>
          </a:prstGeom>
          <a:noFill/>
        </p:spPr>
      </p:pic>
      <p:sp>
        <p:nvSpPr>
          <p:cNvPr id="6" name="Rectángulo 5"/>
          <p:cNvSpPr/>
          <p:nvPr/>
        </p:nvSpPr>
        <p:spPr>
          <a:xfrm>
            <a:off x="1326524" y="2345981"/>
            <a:ext cx="89765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b="1" dirty="0"/>
              <a:t>Facultad Regional  Multidisciplinaria de Matagalpa </a:t>
            </a:r>
          </a:p>
          <a:p>
            <a:pPr algn="ctr"/>
            <a:r>
              <a:rPr lang="es-CR" b="1" dirty="0"/>
              <a:t>UNAN Managua – FAREM Matagalpa</a:t>
            </a:r>
          </a:p>
          <a:p>
            <a:pPr algn="ctr"/>
            <a:r>
              <a:rPr lang="es-CR" dirty="0"/>
              <a:t>Monografía para optar al titulo de:</a:t>
            </a:r>
          </a:p>
          <a:p>
            <a:pPr algn="ctr"/>
            <a:r>
              <a:rPr lang="es-CR" dirty="0"/>
              <a:t>Licenciatura de contaduría publica y finanzas </a:t>
            </a:r>
          </a:p>
          <a:p>
            <a:pPr algn="ctr"/>
            <a:r>
              <a:rPr lang="es-CR" dirty="0"/>
              <a:t>Tema:</a:t>
            </a:r>
          </a:p>
          <a:p>
            <a:pPr algn="ctr"/>
            <a:r>
              <a:rPr lang="es-NI" dirty="0"/>
              <a:t>Aplicación, Registro y Pago de los Tributos en la Empresa Ferretería Vanessa del Municipio de la Dalia en el periodo Fiscal 2019.</a:t>
            </a:r>
            <a:r>
              <a:rPr lang="es-NI" b="1" dirty="0"/>
              <a:t>    </a:t>
            </a:r>
          </a:p>
          <a:p>
            <a:pPr algn="ctr"/>
            <a:r>
              <a:rPr lang="es-NI" b="1" dirty="0"/>
              <a:t>Autores:</a:t>
            </a:r>
            <a:endParaRPr lang="es-CR" dirty="0"/>
          </a:p>
          <a:p>
            <a:pPr algn="ctr"/>
            <a:r>
              <a:rPr lang="es-NI" dirty="0"/>
              <a:t> Radel Eduardo Blandón Díaz</a:t>
            </a:r>
            <a:endParaRPr lang="es-CR" dirty="0"/>
          </a:p>
          <a:p>
            <a:pPr algn="ctr"/>
            <a:r>
              <a:rPr lang="es-NI" dirty="0"/>
              <a:t>        María de los Ángeles Blandón Palacios</a:t>
            </a:r>
            <a:endParaRPr lang="es-CR" dirty="0"/>
          </a:p>
          <a:p>
            <a:pPr algn="ctr"/>
            <a:r>
              <a:rPr lang="es-NI" dirty="0"/>
              <a:t> </a:t>
            </a:r>
            <a:endParaRPr lang="es-CR" dirty="0"/>
          </a:p>
          <a:p>
            <a:pPr algn="ctr"/>
            <a:r>
              <a:rPr lang="es-NI" b="1" dirty="0"/>
              <a:t>    Tutor:</a:t>
            </a:r>
            <a:endParaRPr lang="es-CR" dirty="0"/>
          </a:p>
          <a:p>
            <a:pPr algn="ctr"/>
            <a:r>
              <a:rPr lang="es-NI" dirty="0"/>
              <a:t>          Lic. Francisco Ochoa</a:t>
            </a:r>
          </a:p>
          <a:p>
            <a:pPr algn="ctr"/>
            <a:endParaRPr lang="es-NI" dirty="0"/>
          </a:p>
          <a:p>
            <a:pPr algn="ctr"/>
            <a:r>
              <a:rPr lang="es-NI" dirty="0"/>
              <a:t>            20 de Enero del 2021</a:t>
            </a:r>
          </a:p>
          <a:p>
            <a:endParaRPr lang="es-CR" dirty="0"/>
          </a:p>
          <a:p>
            <a:endParaRPr lang="es-CR" dirty="0"/>
          </a:p>
          <a:p>
            <a:r>
              <a:rPr lang="es-NI" dirty="0"/>
              <a:t> </a:t>
            </a:r>
            <a:endParaRPr lang="es-CR" dirty="0"/>
          </a:p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360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7753" y="399245"/>
            <a:ext cx="4430332" cy="10560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b="1" dirty="0" smtClean="0"/>
              <a:t>PRINCIPIOS TRIBUTARIOS</a:t>
            </a:r>
            <a:endParaRPr lang="es-CR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1118317" y="1983346"/>
            <a:ext cx="2848376" cy="7577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 de Legalidad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54828" y="2060620"/>
            <a:ext cx="2992192" cy="7340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Seguridad Jurídica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624552" y="2047741"/>
            <a:ext cx="3198253" cy="781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 de reserva de ley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34852" y="3464417"/>
            <a:ext cx="3026534" cy="7319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Principios De igualdad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783393" y="3631842"/>
            <a:ext cx="3309871" cy="65682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Principios De Generalidad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53813" y="3528811"/>
            <a:ext cx="4250028" cy="75985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Principios de capacidad contributiva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46997" y="5022760"/>
            <a:ext cx="3412901" cy="103030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Principios de no confiscación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5962918" y="1416676"/>
            <a:ext cx="12879" cy="68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6" idx="3"/>
            <a:endCxn id="7" idx="1"/>
          </p:cNvCxnSpPr>
          <p:nvPr/>
        </p:nvCxnSpPr>
        <p:spPr>
          <a:xfrm>
            <a:off x="7547020" y="2427668"/>
            <a:ext cx="1077532" cy="107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3979572" y="2444264"/>
            <a:ext cx="575256" cy="12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5947892" y="2831206"/>
            <a:ext cx="12879" cy="68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3354948" y="3895858"/>
            <a:ext cx="575256" cy="12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8240746" y="3947374"/>
            <a:ext cx="575256" cy="128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919987" y="4310130"/>
            <a:ext cx="12879" cy="682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06" y="4881093"/>
            <a:ext cx="2446986" cy="1976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2" y="4984124"/>
            <a:ext cx="2583058" cy="187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184" y="108956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11380" y="922986"/>
            <a:ext cx="7547020" cy="1047482"/>
          </a:xfrm>
        </p:spPr>
        <p:txBody>
          <a:bodyPr>
            <a:normAutofit/>
          </a:bodyPr>
          <a:lstStyle/>
          <a:p>
            <a:r>
              <a:rPr lang="es-CR" sz="3200" b="1" dirty="0"/>
              <a:t>Generalidades de la empresa</a:t>
            </a:r>
          </a:p>
          <a:p>
            <a:endParaRPr lang="es-C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18952"/>
            <a:ext cx="10287000" cy="44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395" y="224865"/>
            <a:ext cx="8911687" cy="599383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52840" y="1193442"/>
            <a:ext cx="4313864" cy="3777622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s-NI" b="1" dirty="0"/>
          </a:p>
          <a:p>
            <a:endParaRPr lang="es-NI" b="1" dirty="0"/>
          </a:p>
          <a:p>
            <a:endParaRPr lang="es-NI" b="1" dirty="0"/>
          </a:p>
          <a:p>
            <a:r>
              <a:rPr lang="es-NI" sz="2800" b="1" dirty="0"/>
              <a:t>Formas y Formatos que la empresa utiliza para su contabilización</a:t>
            </a:r>
            <a:endParaRPr lang="es-CR" sz="2800" b="1" dirty="0"/>
          </a:p>
          <a:p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7" y="1416674"/>
            <a:ext cx="5456349" cy="33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364" y="250623"/>
            <a:ext cx="7877600" cy="599383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02845" y="626772"/>
            <a:ext cx="4854777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NI" b="1" dirty="0"/>
          </a:p>
          <a:p>
            <a:pPr marL="0" indent="0">
              <a:buNone/>
            </a:pPr>
            <a:endParaRPr lang="es-NI" b="1" dirty="0"/>
          </a:p>
          <a:p>
            <a:pPr marL="0" indent="0">
              <a:buNone/>
            </a:pPr>
            <a:endParaRPr lang="es-NI" b="1" dirty="0"/>
          </a:p>
          <a:p>
            <a:pPr marL="0" indent="0">
              <a:buNone/>
            </a:pPr>
            <a:endParaRPr lang="es-NI" b="1" dirty="0"/>
          </a:p>
          <a:p>
            <a:pPr marL="0" indent="0">
              <a:buNone/>
            </a:pPr>
            <a:r>
              <a:rPr lang="es-NI" sz="3300" b="1" dirty="0"/>
              <a:t> Tributos que se aplican en la Empresa.</a:t>
            </a:r>
          </a:p>
          <a:p>
            <a:pPr marL="0" indent="0">
              <a:buNone/>
            </a:pPr>
            <a:endParaRPr lang="es-NI" b="1" dirty="0"/>
          </a:p>
          <a:p>
            <a:pPr marL="0" indent="0">
              <a:buNone/>
            </a:pPr>
            <a:endParaRPr lang="es-NI" b="1" dirty="0"/>
          </a:p>
          <a:p>
            <a:pPr marL="0" indent="0">
              <a:buNone/>
            </a:pPr>
            <a:r>
              <a:rPr lang="es-NI" dirty="0"/>
              <a:t> </a:t>
            </a:r>
            <a:endParaRPr lang="es-NI" b="1" dirty="0"/>
          </a:p>
          <a:p>
            <a:pPr marL="0" indent="0">
              <a:buNone/>
            </a:pPr>
            <a:r>
              <a:rPr lang="es-NI" dirty="0"/>
              <a:t>     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67470" y="1430762"/>
            <a:ext cx="4855336" cy="4493519"/>
          </a:xfrm>
        </p:spPr>
        <p:txBody>
          <a:bodyPr>
            <a:noAutofit/>
          </a:bodyPr>
          <a:lstStyle/>
          <a:p>
            <a:pPr algn="ctr"/>
            <a:r>
              <a:rPr lang="es-CR" sz="2800" b="1" dirty="0"/>
              <a:t>Alcaldía</a:t>
            </a:r>
          </a:p>
          <a:p>
            <a:pPr algn="ctr"/>
            <a:r>
              <a:rPr lang="es-CR" sz="2800" dirty="0"/>
              <a:t>IMI </a:t>
            </a:r>
          </a:p>
          <a:p>
            <a:pPr algn="ctr"/>
            <a:r>
              <a:rPr lang="es-CR" sz="2800" dirty="0"/>
              <a:t>IBI</a:t>
            </a:r>
          </a:p>
          <a:p>
            <a:pPr algn="ctr"/>
            <a:r>
              <a:rPr lang="es-CR" sz="2800" dirty="0"/>
              <a:t>MATRICULA</a:t>
            </a:r>
          </a:p>
          <a:p>
            <a:pPr algn="ctr"/>
            <a:endParaRPr lang="es-CR" sz="2800" dirty="0"/>
          </a:p>
          <a:p>
            <a:pPr algn="ctr"/>
            <a:r>
              <a:rPr lang="es-CR" sz="2800" b="1" dirty="0"/>
              <a:t>DGI</a:t>
            </a:r>
          </a:p>
          <a:p>
            <a:pPr algn="ctr"/>
            <a:r>
              <a:rPr lang="es-CR" sz="2800" dirty="0"/>
              <a:t>IR </a:t>
            </a:r>
          </a:p>
          <a:p>
            <a:pPr algn="ctr"/>
            <a:r>
              <a:rPr lang="es-CR" sz="2800" dirty="0"/>
              <a:t>IVA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33" y="3026535"/>
            <a:ext cx="5878937" cy="29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49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486" y="186228"/>
            <a:ext cx="7851842" cy="63802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NI" sz="3600" b="1" dirty="0"/>
              <a:t>Impuesto sobre la Renta (IR)</a:t>
            </a:r>
          </a:p>
          <a:p>
            <a:endParaRPr lang="es-CR" sz="3600" dirty="0"/>
          </a:p>
          <a:p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506398"/>
          </a:xfrm>
        </p:spPr>
        <p:txBody>
          <a:bodyPr>
            <a:noAutofit/>
          </a:bodyPr>
          <a:lstStyle/>
          <a:p>
            <a:r>
              <a:rPr lang="es-NI" sz="2800" b="1" dirty="0"/>
              <a:t>Forma de Pago del IR</a:t>
            </a:r>
          </a:p>
          <a:p>
            <a:endParaRPr lang="es-NI" sz="2800" b="1" dirty="0"/>
          </a:p>
          <a:p>
            <a:r>
              <a:rPr lang="es-NI" sz="2800" dirty="0"/>
              <a:t>RETENCIONES</a:t>
            </a:r>
          </a:p>
          <a:p>
            <a:endParaRPr lang="es-NI" sz="2800" dirty="0"/>
          </a:p>
          <a:p>
            <a:r>
              <a:rPr lang="es-NI" sz="2800" dirty="0"/>
              <a:t>PAGO MINIMO DEFINITIVO</a:t>
            </a:r>
          </a:p>
          <a:p>
            <a:endParaRPr lang="es-NI" sz="2800" dirty="0"/>
          </a:p>
          <a:p>
            <a:r>
              <a:rPr lang="es-NI" sz="2800" dirty="0"/>
              <a:t>IR ANUAL</a:t>
            </a:r>
            <a:endParaRPr lang="es-CR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3773510"/>
            <a:ext cx="3361388" cy="24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061" y="147592"/>
            <a:ext cx="7954872" cy="638019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R" b="1" dirty="0"/>
              <a:t>RETENCIONES </a:t>
            </a:r>
          </a:p>
          <a:p>
            <a:r>
              <a:rPr lang="es-CR" dirty="0"/>
              <a:t>Retenciones por compra y venta de bienes.</a:t>
            </a:r>
          </a:p>
          <a:p>
            <a:r>
              <a:rPr lang="es-CR" dirty="0"/>
              <a:t>Retenciones por IMI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055637"/>
          </a:xfrm>
        </p:spPr>
        <p:txBody>
          <a:bodyPr/>
          <a:lstStyle/>
          <a:p>
            <a:r>
              <a:rPr lang="es-NI" b="1" dirty="0"/>
              <a:t>ADQUISICION DE MERCANCIA</a:t>
            </a:r>
          </a:p>
          <a:p>
            <a:endParaRPr lang="es-CR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44657"/>
              </p:ext>
            </p:extLst>
          </p:nvPr>
        </p:nvGraphicFramePr>
        <p:xfrm>
          <a:off x="7083381" y="2849343"/>
          <a:ext cx="4575103" cy="1413563"/>
        </p:xfrm>
        <a:graphic>
          <a:graphicData uri="http://schemas.openxmlformats.org/drawingml/2006/table">
            <a:tbl>
              <a:tblPr firstRow="1" firstCol="1" bandRow="1"/>
              <a:tblGrid>
                <a:gridCol w="170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44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2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DE LA COMPRA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RETENCION IR 2%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RETENCION IMI 1%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C$ 258,951.67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5,179.03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2,589.51</a:t>
                      </a:r>
                      <a:endParaRPr lang="es-CR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7" y="4353060"/>
            <a:ext cx="4584879" cy="21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4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939" y="186229"/>
            <a:ext cx="7813206" cy="63802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94507" y="884350"/>
            <a:ext cx="7881312" cy="1163391"/>
          </a:xfrm>
        </p:spPr>
        <p:txBody>
          <a:bodyPr>
            <a:normAutofit fontScale="62500" lnSpcReduction="20000"/>
          </a:bodyPr>
          <a:lstStyle/>
          <a:p>
            <a:r>
              <a:rPr lang="es-NI" sz="3400" b="1" dirty="0"/>
              <a:t>El debido registro de una retención por compra se detalla en el comprobante de diario con las cuentas que corresponden a la actividad comercial que se dedica la empresa en estudio</a:t>
            </a:r>
            <a:r>
              <a:rPr lang="es-NI" sz="3400" dirty="0"/>
              <a:t>.</a:t>
            </a:r>
            <a:endParaRPr lang="es-CR" sz="3400" dirty="0"/>
          </a:p>
          <a:p>
            <a:endParaRPr lang="es-CR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6093553"/>
              </p:ext>
            </p:extLst>
          </p:nvPr>
        </p:nvGraphicFramePr>
        <p:xfrm>
          <a:off x="886691" y="1370675"/>
          <a:ext cx="10834254" cy="680313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182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1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3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8663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FERRETERIA VANESSA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663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COMPROBANTE DE DIARIO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endParaRPr lang="es-CR" sz="12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N° 00-02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663"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FECHA: 15/05/2018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8886">
                <a:tc>
                  <a:txBody>
                    <a:bodyPr/>
                    <a:lstStyle/>
                    <a:p>
                      <a:endParaRPr lang="es-CR" sz="12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CODIGO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CUENTA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PARCIAL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DEBE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HABER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115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INVENTARIO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C$ 258,951.67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115-01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MERCANCIAS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C$ 258,951.67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510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RETENCIONES POR PAGAR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C$ 7,768.55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510-01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RET SOBRE COMPRAS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 7,768.55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111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BANCO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C$ 251,183.12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866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SUMAS IGUALES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C$ 258,951.67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C$ 258,951.67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8663">
                <a:tc gridSpan="5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CONCEPTO: CONTABILIZANDO COMPRA DE MERCANCIAS POR UN VALOR DE  C$ 258,951.67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8886">
                <a:tc>
                  <a:txBody>
                    <a:bodyPr/>
                    <a:lstStyle/>
                    <a:p>
                      <a:endParaRPr lang="es-CR" sz="12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95989">
                <a:tc gridSpan="5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                                                                                                                                                     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__________________                                                                                                                    __________________                                                                                                                                      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8663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Elaborado por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                     Autorizado por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75548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Contabilidad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Byron Daniel Palacios Hernández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66" y="267529"/>
            <a:ext cx="2256754" cy="16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5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454" y="199107"/>
            <a:ext cx="8057904" cy="586504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55117" y="781319"/>
            <a:ext cx="4313864" cy="957329"/>
          </a:xfrm>
        </p:spPr>
        <p:txBody>
          <a:bodyPr>
            <a:normAutofit/>
          </a:bodyPr>
          <a:lstStyle/>
          <a:p>
            <a:r>
              <a:rPr lang="es-CR" sz="3200" b="1" dirty="0"/>
              <a:t>IR ANUAL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438" y="1817128"/>
            <a:ext cx="4313864" cy="3777622"/>
          </a:xfrm>
        </p:spPr>
        <p:txBody>
          <a:bodyPr>
            <a:normAutofit/>
          </a:bodyPr>
          <a:lstStyle/>
          <a:p>
            <a:r>
              <a:rPr lang="es-NI" sz="2800" b="1" dirty="0"/>
              <a:t>cálculo del IR anual en base a las ventas que se obtuvieron durante el periodo, contabilización.</a:t>
            </a:r>
          </a:p>
          <a:p>
            <a:endParaRPr lang="es-CR" sz="16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7968"/>
              </p:ext>
            </p:extLst>
          </p:nvPr>
        </p:nvGraphicFramePr>
        <p:xfrm>
          <a:off x="4507607" y="973423"/>
          <a:ext cx="7210997" cy="588216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494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8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86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187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 Ferretería Vanessa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187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Estado de Resultado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187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Del 01 de Enero al 31 de Diciembre 2018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Descripción de la cuenta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Parcial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Total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55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Ingreso por ventas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C$ 13,247,481.50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5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Costo de venta 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C$ 11,922,733.55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Utilidad Bruta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C$ 1,324,748.15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Gasto de operación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Gasto de Administración 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Gasto Financiero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5512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Total Gasto de Operación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C$ 12,770,990.16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Utilidad antes de impuesto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C$ 1,324,748.15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IR 30%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C$ 397,424.44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5187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NI" sz="1800" dirty="0">
                          <a:effectLst/>
                        </a:rPr>
                        <a:t>Utilidad Neta del Ejercicio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C$ 927,323.71</a:t>
                      </a:r>
                      <a:endParaRPr lang="es-CR" sz="18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48" marR="59248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55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11" y="186228"/>
            <a:ext cx="7800327" cy="560746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24885" y="1803500"/>
            <a:ext cx="4313864" cy="2504661"/>
          </a:xfrm>
        </p:spPr>
        <p:txBody>
          <a:bodyPr/>
          <a:lstStyle/>
          <a:p>
            <a:r>
              <a:rPr lang="es-NI" b="1" dirty="0"/>
              <a:t>Impuesto al Valor Agregado – IVA</a:t>
            </a:r>
            <a:endParaRPr lang="es-CR" b="1" dirty="0"/>
          </a:p>
          <a:p>
            <a:r>
              <a:rPr lang="es-NI" dirty="0"/>
              <a:t> </a:t>
            </a:r>
            <a:endParaRPr lang="es-CR" dirty="0"/>
          </a:p>
          <a:p>
            <a:pPr marL="0" indent="0">
              <a:buNone/>
            </a:pPr>
            <a:r>
              <a:rPr lang="es-NI" dirty="0"/>
              <a:t> </a:t>
            </a:r>
            <a:r>
              <a:rPr lang="es-ES" dirty="0"/>
              <a:t>Los responsables recaudadores deben declarar, liquidar y pagar el IVA por periodos mensuales cada mes del año calendario.</a:t>
            </a:r>
            <a:r>
              <a:rPr lang="es-NI" dirty="0"/>
              <a:t> (Ley 822, 2012, pág. 10236)</a:t>
            </a:r>
            <a:endParaRPr lang="es-C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26991" y="1569631"/>
            <a:ext cx="4313864" cy="3777622"/>
          </a:xfrm>
        </p:spPr>
        <p:txBody>
          <a:bodyPr/>
          <a:lstStyle/>
          <a:p>
            <a:pPr marL="0" indent="0">
              <a:buNone/>
            </a:pPr>
            <a:r>
              <a:rPr lang="es-NI" sz="1600" b="1" dirty="0" smtClean="0"/>
              <a:t> De esta manera se Contabiliza el </a:t>
            </a:r>
            <a:r>
              <a:rPr lang="es-NI" sz="1600" b="1" dirty="0"/>
              <a:t>IVA por pagar correspondiente al mes de noviembre 2018 </a:t>
            </a:r>
            <a:endParaRPr lang="es-CR" sz="1600" b="1" dirty="0"/>
          </a:p>
          <a:p>
            <a:endParaRPr lang="es-CR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29094"/>
              </p:ext>
            </p:extLst>
          </p:nvPr>
        </p:nvGraphicFramePr>
        <p:xfrm>
          <a:off x="4696691" y="2457821"/>
          <a:ext cx="7342908" cy="405146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0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6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6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4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919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FERRETERIA VANESSA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190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COMPROBANTE DE DIARIO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3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     N° 00-03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7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>
                          <a:effectLst/>
                        </a:rPr>
                        <a:t>CODIGO </a:t>
                      </a:r>
                      <a:endParaRPr lang="es-CR" sz="14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CUENTA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PARCIAL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DEBE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HABER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IMPUESTOS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9,170.36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43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Impuesto al valor Agregado (IVA)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9,170.36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BANCO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9,136.70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19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BAC 1604632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9,136.70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919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SUMAS IGUALES 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9,136.70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9,136.70</a:t>
                      </a:r>
                      <a:endParaRPr lang="es-CR" sz="1600" dirty="0">
                        <a:solidFill>
                          <a:srgbClr val="538135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696075" y="3040293"/>
            <a:ext cx="108278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90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25" algn="l"/>
              </a:tabLst>
            </a:pPr>
            <a:r>
              <a:rPr kumimoji="0" lang="es-NI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N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3" y="4411166"/>
            <a:ext cx="3780734" cy="19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58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sz="3200" b="1" dirty="0">
                <a:solidFill>
                  <a:schemeClr val="tx1"/>
                </a:solidFill>
              </a:rPr>
              <a:t>INSS E INATEC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1300766" y="1352281"/>
            <a:ext cx="10203845" cy="5035639"/>
          </a:xfrm>
        </p:spPr>
        <p:txBody>
          <a:bodyPr/>
          <a:lstStyle/>
          <a:p>
            <a:r>
              <a:rPr lang="es-NI" dirty="0"/>
              <a:t>Según el instrumento aplicado, ferretería Vanessa no tiene inscritos a sus trabajadores ante el INSS ya que su salario no llega al mínimo para realizar deducciones.</a:t>
            </a:r>
            <a:endParaRPr lang="es-CR" dirty="0"/>
          </a:p>
          <a:p>
            <a:r>
              <a:rPr lang="es-NI" b="1" dirty="0"/>
              <a:t>Ejemplificación de declaración y pago del seguro social INSS e INATEC. </a:t>
            </a:r>
          </a:p>
          <a:p>
            <a:endParaRPr lang="es-NI" b="1" dirty="0"/>
          </a:p>
          <a:p>
            <a:endParaRPr lang="es-CR" dirty="0"/>
          </a:p>
          <a:p>
            <a:endParaRPr lang="es-CR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2061"/>
              </p:ext>
            </p:extLst>
          </p:nvPr>
        </p:nvGraphicFramePr>
        <p:xfrm>
          <a:off x="1493947" y="2678808"/>
          <a:ext cx="9852338" cy="2743197"/>
        </p:xfrm>
        <a:graphic>
          <a:graphicData uri="http://schemas.openxmlformats.org/drawingml/2006/table">
            <a:tbl>
              <a:tblPr firstRow="1" firstCol="1" bandRow="1"/>
              <a:tblGrid>
                <a:gridCol w="1805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4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49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4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1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64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CARGO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SALARIO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INSS LAB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PAG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INSS PAT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INATEC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6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CAJERA 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375.00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5625.00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1140.00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46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BODEGUERO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4500.00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281.00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4218.75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855.00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6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LIMPIEZA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4000.00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3750.00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46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14500.00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906.25</a:t>
                      </a:r>
                      <a:endParaRPr lang="es-CR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13593.00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2755.00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290.00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16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7CB1053-D028-44FA-96C4-D10F92C05961}"/>
              </a:ext>
            </a:extLst>
          </p:cNvPr>
          <p:cNvSpPr txBox="1"/>
          <p:nvPr/>
        </p:nvSpPr>
        <p:spPr>
          <a:xfrm>
            <a:off x="2081025" y="39842"/>
            <a:ext cx="945247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ESTRUCTURA </a:t>
            </a:r>
            <a:r>
              <a:rPr lang="en-US" sz="2400" dirty="0"/>
              <a:t>DEL TRABAJO DE INVESTIGACION</a:t>
            </a:r>
            <a:endParaRPr lang="es-ES" sz="2400" dirty="0"/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xmlns="" id="{DF53ABAC-0FBC-4461-A419-7E8BCB4A4A0E}"/>
              </a:ext>
            </a:extLst>
          </p:cNvPr>
          <p:cNvSpPr/>
          <p:nvPr/>
        </p:nvSpPr>
        <p:spPr>
          <a:xfrm rot="10800000" flipV="1">
            <a:off x="684753" y="720479"/>
            <a:ext cx="7586782" cy="452386"/>
          </a:xfrm>
          <a:prstGeom prst="parallelogram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lang="es-N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Introducción </a:t>
            </a:r>
            <a:endParaRPr kumimoji="0" lang="es-NI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xmlns="" id="{21DCC751-E602-4CF3-B21A-E07B7492E557}"/>
              </a:ext>
            </a:extLst>
          </p:cNvPr>
          <p:cNvSpPr/>
          <p:nvPr/>
        </p:nvSpPr>
        <p:spPr>
          <a:xfrm rot="10800000" flipV="1">
            <a:off x="861992" y="1311817"/>
            <a:ext cx="7586782" cy="445302"/>
          </a:xfrm>
          <a:prstGeom prst="parallelogram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lang="es-N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P</a:t>
            </a:r>
            <a:r>
              <a:rPr kumimoji="0" lang="es-NI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lanteamiento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del problema</a:t>
            </a:r>
            <a:endParaRPr kumimoji="0" lang="es-NI" b="0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xmlns="" id="{3B637F4F-BAA8-477F-8E67-3AF572F30B3B}"/>
              </a:ext>
            </a:extLst>
          </p:cNvPr>
          <p:cNvSpPr/>
          <p:nvPr/>
        </p:nvSpPr>
        <p:spPr>
          <a:xfrm rot="10800000" flipV="1">
            <a:off x="1038262" y="1888699"/>
            <a:ext cx="7586782" cy="445302"/>
          </a:xfrm>
          <a:prstGeom prst="parallelogram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b="0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lang="es-N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A</a:t>
            </a:r>
            <a:r>
              <a:rPr kumimoji="0" lang="es-NI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ntecedentes</a:t>
            </a:r>
            <a:endParaRPr kumimoji="0" lang="es-NI" b="0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xmlns="" id="{8A4D8B02-DAE7-43B7-AC0C-BD30403B9A53}"/>
              </a:ext>
            </a:extLst>
          </p:cNvPr>
          <p:cNvSpPr/>
          <p:nvPr/>
        </p:nvSpPr>
        <p:spPr>
          <a:xfrm rot="10800000" flipV="1">
            <a:off x="1217244" y="2475895"/>
            <a:ext cx="7586782" cy="445302"/>
          </a:xfrm>
          <a:prstGeom prst="parallelogram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lang="es-N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J</a:t>
            </a:r>
            <a:r>
              <a:rPr kumimoji="0" lang="es-NI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ustificación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xmlns="" id="{500EA9AC-5A34-4185-858B-5EAAE5CDBB07}"/>
              </a:ext>
            </a:extLst>
          </p:cNvPr>
          <p:cNvSpPr/>
          <p:nvPr/>
        </p:nvSpPr>
        <p:spPr>
          <a:xfrm rot="10800000" flipV="1">
            <a:off x="1381231" y="3051913"/>
            <a:ext cx="7586782" cy="445302"/>
          </a:xfrm>
          <a:prstGeom prst="parallelogram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lang="es-NI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/>
              </a:rPr>
              <a:t>O</a:t>
            </a:r>
            <a:r>
              <a:rPr kumimoji="0" lang="es-NI" i="0" u="none" strike="noStrike" kern="1200" normalizeH="0" baseline="0" noProof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bjetivos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xmlns="" id="{4BB3EABA-261E-45C0-AA40-25F7B33EC557}"/>
              </a:ext>
            </a:extLst>
          </p:cNvPr>
          <p:cNvSpPr/>
          <p:nvPr/>
        </p:nvSpPr>
        <p:spPr>
          <a:xfrm rot="10800000" flipV="1">
            <a:off x="1558768" y="3627931"/>
            <a:ext cx="7586782" cy="445302"/>
          </a:xfrm>
          <a:prstGeom prst="parallelogram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Marco Teórico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xmlns="" id="{E3F1BE60-3F3A-4D97-91C6-CD53081FCD5E}"/>
              </a:ext>
            </a:extLst>
          </p:cNvPr>
          <p:cNvSpPr/>
          <p:nvPr/>
        </p:nvSpPr>
        <p:spPr>
          <a:xfrm rot="10800000" flipV="1">
            <a:off x="1707839" y="4203949"/>
            <a:ext cx="7586782" cy="445302"/>
          </a:xfrm>
          <a:prstGeom prst="parallelogram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Preguntas Directrices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xmlns="" id="{240F2E3C-3016-4ED3-9FD8-6BE8215593DD}"/>
              </a:ext>
            </a:extLst>
          </p:cNvPr>
          <p:cNvSpPr/>
          <p:nvPr/>
        </p:nvSpPr>
        <p:spPr>
          <a:xfrm rot="10800000" flipV="1">
            <a:off x="1883884" y="4779967"/>
            <a:ext cx="7586782" cy="445302"/>
          </a:xfrm>
          <a:prstGeom prst="parallelogram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Diseño Metodológico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Paralelogramo 20">
            <a:extLst>
              <a:ext uri="{FF2B5EF4-FFF2-40B4-BE49-F238E27FC236}">
                <a16:creationId xmlns:a16="http://schemas.microsoft.com/office/drawing/2014/main" xmlns="" id="{E9528E5D-F800-4E23-8F30-26A140F5E9EF}"/>
              </a:ext>
            </a:extLst>
          </p:cNvPr>
          <p:cNvSpPr/>
          <p:nvPr/>
        </p:nvSpPr>
        <p:spPr>
          <a:xfrm rot="10800000" flipV="1">
            <a:off x="2057828" y="5368627"/>
            <a:ext cx="7586782" cy="445302"/>
          </a:xfrm>
          <a:prstGeom prst="parallelogram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Análisis Y Discusión De Resultados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Paralelogramo 22">
            <a:extLst>
              <a:ext uri="{FF2B5EF4-FFF2-40B4-BE49-F238E27FC236}">
                <a16:creationId xmlns:a16="http://schemas.microsoft.com/office/drawing/2014/main" xmlns="" id="{016ACF0D-72DB-4B1C-8A11-E3C2676451D6}"/>
              </a:ext>
            </a:extLst>
          </p:cNvPr>
          <p:cNvSpPr/>
          <p:nvPr/>
        </p:nvSpPr>
        <p:spPr>
          <a:xfrm rot="10800000" flipV="1">
            <a:off x="2193745" y="5957287"/>
            <a:ext cx="7586782" cy="364196"/>
          </a:xfrm>
          <a:prstGeom prst="parallelogram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Conclusiones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xmlns="" id="{2C6FB5A7-0A02-4A30-B48B-9FAE1FD484AC}"/>
              </a:ext>
            </a:extLst>
          </p:cNvPr>
          <p:cNvSpPr/>
          <p:nvPr/>
        </p:nvSpPr>
        <p:spPr>
          <a:xfrm rot="10800000" flipV="1">
            <a:off x="2371563" y="6424789"/>
            <a:ext cx="7586781" cy="393369"/>
          </a:xfrm>
          <a:prstGeom prst="parallelogram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es-NI" i="0" u="none" strike="noStrike" kern="120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Recomendaciones</a:t>
            </a:r>
            <a:endParaRPr kumimoji="0" lang="es-NI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5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938" y="147592"/>
            <a:ext cx="7980631" cy="599383"/>
          </a:xfrm>
        </p:spPr>
        <p:txBody>
          <a:bodyPr/>
          <a:lstStyle/>
          <a:p>
            <a:r>
              <a:rPr lang="es-CR" sz="3200" b="1" dirty="0">
                <a:solidFill>
                  <a:prstClr val="black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4654" y="1090411"/>
            <a:ext cx="4313864" cy="2129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NI" sz="2000" b="1" dirty="0"/>
              <a:t>Impuestos  Municipales.</a:t>
            </a:r>
          </a:p>
          <a:p>
            <a:pPr marL="0" indent="0">
              <a:buNone/>
            </a:pPr>
            <a:r>
              <a:rPr lang="es-NI" sz="2000" b="1" dirty="0"/>
              <a:t>Impuesto Municipal sobre ingresos</a:t>
            </a:r>
          </a:p>
          <a:p>
            <a:pPr marL="0" indent="0" algn="just">
              <a:buNone/>
            </a:pPr>
            <a:r>
              <a:rPr lang="es-NI" sz="2000" dirty="0"/>
              <a:t>El impuesto Municipal sobre ingresos consiste en el cálculo del 1% sobre el volumen de las ventas </a:t>
            </a:r>
            <a:endParaRPr lang="es-CR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09127" y="1545465"/>
            <a:ext cx="5988676" cy="45178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NI" sz="2000" b="1" dirty="0"/>
              <a:t>Durante el mes de diciembre del año 2018, la empresa obtuvo ingresos totales de C$ 1,779,500.28</a:t>
            </a:r>
          </a:p>
          <a:p>
            <a:endParaRPr lang="es-CR" sz="2000" b="1" dirty="0"/>
          </a:p>
          <a:p>
            <a:endParaRPr lang="es-CR" sz="20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04767"/>
              </p:ext>
            </p:extLst>
          </p:nvPr>
        </p:nvGraphicFramePr>
        <p:xfrm>
          <a:off x="5479074" y="2486987"/>
          <a:ext cx="5534660" cy="39458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67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7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083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>
                          <a:effectLst/>
                        </a:rPr>
                        <a:t>Cálculo del Impuesto Municipal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8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>
                          <a:effectLst/>
                        </a:rPr>
                        <a:t>Promedio de ingreso mensual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>
                          <a:effectLst/>
                        </a:rPr>
                        <a:t>C$1,779,500.28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04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 err="1">
                          <a:effectLst/>
                        </a:rPr>
                        <a:t>Alicuota</a:t>
                      </a:r>
                      <a:r>
                        <a:rPr lang="es-NI" sz="2400" dirty="0">
                          <a:effectLst/>
                        </a:rPr>
                        <a:t> 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>
                          <a:effectLst/>
                        </a:rPr>
                        <a:t>1%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08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>
                          <a:effectLst/>
                        </a:rPr>
                        <a:t>Monto Impuesto Municipal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90625" algn="l"/>
                        </a:tabLst>
                      </a:pPr>
                      <a:r>
                        <a:rPr lang="es-NI" sz="2400" dirty="0">
                          <a:effectLst/>
                        </a:rPr>
                        <a:t>C$ 17,795.00</a:t>
                      </a:r>
                      <a:endParaRPr lang="es-C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3618963"/>
            <a:ext cx="4687910" cy="22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4575" y="211986"/>
            <a:ext cx="7851842" cy="625141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ANÁLISIS Y DISCUSIÓN DE RESULTADOS</a:t>
            </a:r>
            <a:endParaRPr lang="es-CR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5377927"/>
              </p:ext>
            </p:extLst>
          </p:nvPr>
        </p:nvGraphicFramePr>
        <p:xfrm>
          <a:off x="438441" y="2369220"/>
          <a:ext cx="4300984" cy="33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Marcador de contenido 10"/>
          <p:cNvSpPr>
            <a:spLocks noGrp="1"/>
          </p:cNvSpPr>
          <p:nvPr>
            <p:ph sz="quarter" idx="4"/>
          </p:nvPr>
        </p:nvSpPr>
        <p:spPr>
          <a:xfrm>
            <a:off x="4844993" y="788344"/>
            <a:ext cx="6471634" cy="5430981"/>
          </a:xfrm>
        </p:spPr>
        <p:txBody>
          <a:bodyPr>
            <a:normAutofit/>
          </a:bodyPr>
          <a:lstStyle/>
          <a:p>
            <a:r>
              <a:rPr lang="es-CR" sz="2400" b="1" dirty="0"/>
              <a:t>Contabilización registro y  pago del IBI </a:t>
            </a:r>
          </a:p>
          <a:p>
            <a:endParaRPr lang="es-CR" sz="2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6" y="5409127"/>
            <a:ext cx="3651697" cy="112046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47072"/>
              </p:ext>
            </p:extLst>
          </p:nvPr>
        </p:nvGraphicFramePr>
        <p:xfrm>
          <a:off x="4623516" y="1195000"/>
          <a:ext cx="7568484" cy="46330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00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7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67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67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67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9413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effectLst/>
                        </a:rPr>
                        <a:t>FERRETERIA VANESSA 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9413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2000" dirty="0">
                          <a:effectLst/>
                        </a:rPr>
                        <a:t>COMPROBANTRE DE DIARIO </a:t>
                      </a:r>
                      <a:endParaRPr lang="es-C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9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CODIGO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CUENTA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PARCIAL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DEBE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HABER 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4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511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Gastos de administración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92,000.00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4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511-54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Impuesto municipal IBI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90,000.00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4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511-55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Matricula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2,000.00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4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111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Banco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92,000.00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94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111-01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BAC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92,000.00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 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909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SUMAS IGUALES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 </a:t>
                      </a:r>
                      <a:endParaRPr lang="es-C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C$92,000.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C$92,000.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0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18" y="224865"/>
            <a:ext cx="7053352" cy="560746"/>
          </a:xfrm>
        </p:spPr>
        <p:txBody>
          <a:bodyPr>
            <a:normAutofit fontScale="90000"/>
          </a:bodyPr>
          <a:lstStyle/>
          <a:p>
            <a:r>
              <a:rPr lang="es-CR" sz="3200" b="1" dirty="0">
                <a:solidFill>
                  <a:prstClr val="black"/>
                </a:solidFill>
              </a:rPr>
              <a:t>ANÁLISIS Y DISCUSIÓN DE RESULTADOS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5737" y="682580"/>
            <a:ext cx="7299330" cy="528034"/>
          </a:xfrm>
        </p:spPr>
        <p:txBody>
          <a:bodyPr/>
          <a:lstStyle/>
          <a:p>
            <a:r>
              <a:rPr lang="es-CR" sz="2000" b="1" dirty="0"/>
              <a:t>(IMI) IMPUESTO MUNICIPAL SOBRE INGRESO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048300" y="1287888"/>
            <a:ext cx="8267678" cy="940158"/>
          </a:xfrm>
        </p:spPr>
        <p:txBody>
          <a:bodyPr>
            <a:noAutofit/>
          </a:bodyPr>
          <a:lstStyle/>
          <a:p>
            <a:r>
              <a:rPr lang="es-NI" sz="2000" b="1" dirty="0"/>
              <a:t>Declaración y pago del impuesto de  Matricula</a:t>
            </a:r>
            <a:endParaRPr lang="es-NI" sz="2000" dirty="0"/>
          </a:p>
          <a:p>
            <a:r>
              <a:rPr lang="es-NI" sz="2000" dirty="0"/>
              <a:t>El pago de los impuestos Municipales se realiza visitando al ente recaudador, en este caso se trata de la Alcaldía Municipal La Dalia. </a:t>
            </a:r>
            <a:endParaRPr lang="es-CR" sz="20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39410786"/>
              </p:ext>
            </p:extLst>
          </p:nvPr>
        </p:nvGraphicFramePr>
        <p:xfrm>
          <a:off x="1429554" y="2659305"/>
          <a:ext cx="9695642" cy="390642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7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2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3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39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8703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FERRETERIA VANESSA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294">
                <a:tc gridSpan="5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COMPROBANTRE DE DIARIO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2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CODIGO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CUENTA 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PARCIAL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DEBE 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HABER 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39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511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impuesto acumulado por pagar 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1,000.00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70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511-54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Impuestos Municipales 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1,000.00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70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111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Banco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1,000.00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70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111.01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Banco  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1,000.00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 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397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SUMAS IGUALES 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 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>
                          <a:effectLst/>
                        </a:rPr>
                        <a:t>C$ 1,000.00</a:t>
                      </a:r>
                      <a:endParaRPr lang="es-C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CR" sz="1800" dirty="0">
                          <a:effectLst/>
                        </a:rPr>
                        <a:t>C$ 1,000.00</a:t>
                      </a:r>
                      <a:endParaRPr lang="es-C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40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948981" y="546836"/>
            <a:ext cx="3485903" cy="625141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76518" y="1223493"/>
            <a:ext cx="11578107" cy="54348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NI" sz="1600" dirty="0" smtClean="0"/>
              <a:t>La </a:t>
            </a:r>
            <a:r>
              <a:rPr lang="es-NI" sz="1600" dirty="0"/>
              <a:t>Empresa Ferretería Vanessa está sujeta al pago de los</a:t>
            </a:r>
            <a:endParaRPr lang="es-CR" sz="1600" dirty="0"/>
          </a:p>
          <a:p>
            <a:pPr marL="0" indent="0" algn="just">
              <a:buNone/>
            </a:pPr>
            <a:r>
              <a:rPr lang="es-NI" sz="1600" dirty="0"/>
              <a:t>Siguientes Tributos:</a:t>
            </a:r>
            <a:endParaRPr lang="es-CR" sz="1600" dirty="0"/>
          </a:p>
          <a:p>
            <a:pPr algn="just"/>
            <a:r>
              <a:rPr lang="es-NI" sz="1600" dirty="0"/>
              <a:t>En cuanto al Impuesto sobre la Renta, sujeto a Retenciones en la Fuente, Pago Mínimo Definitivo e IR Anual, está obligada a aplicar, declarar y pagar el IVA. De igual manera los Impuestos Municipales: Impuesto sobre Ingresos, Matricula, Impuesto de Bienes Inmuebles y Tasas por Servicio y Aprovechamiento.</a:t>
            </a:r>
            <a:endParaRPr lang="es-CR" sz="1600" dirty="0"/>
          </a:p>
          <a:p>
            <a:pPr algn="just"/>
            <a:r>
              <a:rPr lang="es-NI" sz="1600" dirty="0"/>
              <a:t> </a:t>
            </a:r>
            <a:r>
              <a:rPr lang="es-NI" sz="1600" dirty="0" smtClean="0"/>
              <a:t>Para </a:t>
            </a:r>
            <a:r>
              <a:rPr lang="es-NI" sz="1600" dirty="0"/>
              <a:t>aplicar los tributos la Empresa Ferretería Vanessa se basa en las alícuotas establecidas en la Ley de Concertación Tributaria N° 822 y en el Plan de Arbitrio Municipal 2003</a:t>
            </a:r>
            <a:r>
              <a:rPr lang="es-NI" sz="1600" dirty="0" smtClean="0"/>
              <a:t>.</a:t>
            </a:r>
          </a:p>
          <a:p>
            <a:pPr lvl="0"/>
            <a:r>
              <a:rPr lang="es-NI" sz="1600" dirty="0"/>
              <a:t>Para la realización de pago de los impuestos la empresa lo ejecuta a través de la Ventanilla Electrónica Tributaria VET todos los correspondientes al pago del IR, lo impuestos municipales en las ventanillas de Alcaldía Municipal. </a:t>
            </a:r>
          </a:p>
          <a:p>
            <a:pPr lvl="0"/>
            <a:r>
              <a:rPr lang="es-NI" sz="1600" dirty="0"/>
              <a:t>Concluimos que la Empresa Ferretería Vanessa realiza los procedimientos de Aplicación, Registro y Pago de acuerdo a los plazos y criterios establecidos en las Leyes relacionadas al estudio investigativo.</a:t>
            </a:r>
            <a:endParaRPr lang="es-CR" sz="1600" dirty="0"/>
          </a:p>
          <a:p>
            <a:pPr lvl="0"/>
            <a:r>
              <a:rPr lang="es-NI" sz="1600" dirty="0"/>
              <a:t>Valoramos que la empresa en estudio aplica correctamente las alícuotas correspondientes de los Tributos a los que está sujeta, además realiza los pagos en las fechas establecidas por la Ley.</a:t>
            </a:r>
            <a:endParaRPr lang="es-CR" sz="1600" dirty="0"/>
          </a:p>
          <a:p>
            <a:pPr marL="0" indent="0" algn="just">
              <a:buNone/>
            </a:pPr>
            <a:endParaRPr lang="es-CR" sz="1600" dirty="0"/>
          </a:p>
          <a:p>
            <a:pPr marL="0" indent="0" algn="just">
              <a:buNone/>
            </a:pPr>
            <a:r>
              <a:rPr lang="es-NI" sz="1600" dirty="0"/>
              <a:t> 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99754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9888" y="585473"/>
            <a:ext cx="4426061" cy="741051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s-NI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r>
              <a:rPr lang="es-C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580" y="1313645"/>
            <a:ext cx="10822032" cy="5112913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lnSpc>
                <a:spcPct val="150000"/>
              </a:lnSpc>
              <a:buNone/>
            </a:pPr>
            <a:endParaRPr lang="es-CR" sz="2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143125" algn="l"/>
              </a:tabLst>
            </a:pPr>
            <a:r>
              <a:rPr lang="es-NI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le recomienda a la empresa que siga aplicando los procedimientos que utiliza para calcular los tributos que tiene como obligación con los diferentes entes reguladores.</a:t>
            </a:r>
            <a:endParaRPr lang="es-C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143125" algn="l"/>
              </a:tabLst>
            </a:pPr>
            <a:r>
              <a:rPr lang="es-NI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Realizar capacitaciones periódicas con el fin de conocer las diferentes reformas a las normas y reglamentos de los diferentes tributos de la República de Nicaragua.</a:t>
            </a:r>
            <a:endParaRPr lang="es-C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143125" algn="l"/>
              </a:tabLst>
            </a:pPr>
            <a:r>
              <a:rPr lang="es-NI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Recomendamos que siempre se estén haciendo resúmenes de los diferentes tributos para evitar multas de las entidades.</a:t>
            </a:r>
            <a:endParaRPr lang="es-C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2143125" algn="l"/>
              </a:tabLst>
            </a:pPr>
            <a:r>
              <a:rPr lang="es-NI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Que la empresa siempre siga atendiendo las indicaciones brindada por expertos en la materia de tributos.</a:t>
            </a:r>
            <a:endParaRPr lang="es-C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tabLst>
                <a:tab pos="2143125" algn="l"/>
              </a:tabLst>
            </a:pPr>
            <a:r>
              <a:rPr lang="es-NI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NI" sz="2600" dirty="0">
                <a:latin typeface="Arial" panose="020B0604020202020204" pitchFamily="34" charset="0"/>
                <a:cs typeface="Arial" panose="020B0604020202020204" pitchFamily="34" charset="0"/>
              </a:rPr>
              <a:t>4) se recomienda a la empresa Ferretería Vanessa que asegure  a sus trabajadores al INSS.</a:t>
            </a:r>
            <a:endParaRPr lang="es-C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  <a:tabLst>
                <a:tab pos="2143125" algn="l"/>
              </a:tabLst>
            </a:pPr>
            <a:endParaRPr lang="es-CR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2600" dirty="0"/>
          </a:p>
        </p:txBody>
      </p:sp>
    </p:spTree>
    <p:extLst>
      <p:ext uri="{BB962C8B-B14F-4D97-AF65-F5344CB8AC3E}">
        <p14:creationId xmlns:p14="http://schemas.microsoft.com/office/powerpoint/2010/main" val="277359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693" y="321972"/>
            <a:ext cx="3759118" cy="239547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0582" y="4825285"/>
            <a:ext cx="8915400" cy="1704304"/>
          </a:xfrm>
        </p:spPr>
        <p:txBody>
          <a:bodyPr/>
          <a:lstStyle/>
          <a:p>
            <a:pPr marL="0" indent="0">
              <a:buNone/>
            </a:pPr>
            <a:r>
              <a:rPr lang="es-C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4844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16699" y="1609858"/>
            <a:ext cx="7353837" cy="48295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NI" sz="2800" b="1" dirty="0"/>
              <a:t>Tributos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NI" sz="2800" b="1" dirty="0"/>
              <a:t>Ley 822 (Ley de Concertación Tributaria)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NI" sz="2800" b="1" dirty="0"/>
              <a:t>Plan de Arbitrios Municipal y otros referentes teóricos.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NI" sz="2800" b="1" dirty="0"/>
              <a:t>Esta Investigación.</a:t>
            </a:r>
          </a:p>
          <a:p>
            <a:pPr lvl="0"/>
            <a:endParaRPr lang="es-NI" b="1" dirty="0"/>
          </a:p>
          <a:p>
            <a:r>
              <a:rPr lang="es-NI" sz="2400" b="1" dirty="0"/>
              <a:t/>
            </a:r>
            <a:br>
              <a:rPr lang="es-NI" sz="2400" b="1" dirty="0"/>
            </a:br>
            <a:endParaRPr lang="es-NI" dirty="0"/>
          </a:p>
          <a:p>
            <a:r>
              <a:rPr lang="es-NI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R" b="1" dirty="0"/>
          </a:p>
          <a:p>
            <a:pPr lvl="0"/>
            <a:endParaRPr lang="es-CR" dirty="0"/>
          </a:p>
        </p:txBody>
      </p:sp>
      <p:cxnSp>
        <p:nvCxnSpPr>
          <p:cNvPr id="7" name="Conector recto 6"/>
          <p:cNvCxnSpPr/>
          <p:nvPr/>
        </p:nvCxnSpPr>
        <p:spPr>
          <a:xfrm flipH="1">
            <a:off x="1944710" y="1313645"/>
            <a:ext cx="974930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944710" y="811369"/>
            <a:ext cx="2756079" cy="502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b="1" dirty="0" smtClean="0"/>
              <a:t>INTRODUCCIÓN</a:t>
            </a:r>
            <a:r>
              <a:rPr lang="es-CR" dirty="0" smtClean="0"/>
              <a:t> </a:t>
            </a:r>
            <a:endParaRPr lang="es-C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9" y="1557270"/>
            <a:ext cx="3875598" cy="21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AE7C52-A47C-4D1B-83C4-65B7EF9E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58857"/>
            <a:ext cx="8911687" cy="1280890"/>
          </a:xfrm>
        </p:spPr>
        <p:txBody>
          <a:bodyPr/>
          <a:lstStyle/>
          <a:p>
            <a:r>
              <a:rPr lang="es-NI" b="1" dirty="0" smtClean="0">
                <a:solidFill>
                  <a:schemeClr val="tx1"/>
                </a:solidFill>
              </a:rPr>
              <a:t>PLANTEAMIENTO DEL PROBLEMA</a:t>
            </a:r>
            <a:endParaRPr lang="es-NI" b="1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0FDEAB6-3293-4C8E-8304-62AE8BBAC139}"/>
              </a:ext>
            </a:extLst>
          </p:cNvPr>
          <p:cNvSpPr/>
          <p:nvPr/>
        </p:nvSpPr>
        <p:spPr>
          <a:xfrm>
            <a:off x="3263319" y="1605313"/>
            <a:ext cx="6014906" cy="44545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2800" dirty="0">
                <a:solidFill>
                  <a:schemeClr val="tx1"/>
                </a:solidFill>
              </a:rPr>
              <a:t>¿Qué dificultades se presentan en la Aplicación, Registro y Pago de los Tributos al momento de realizar la contabilización de sus operaciones en el periodo Fiscal 2019?</a:t>
            </a:r>
          </a:p>
        </p:txBody>
      </p:sp>
    </p:spTree>
    <p:extLst>
      <p:ext uri="{BB962C8B-B14F-4D97-AF65-F5344CB8AC3E}">
        <p14:creationId xmlns:p14="http://schemas.microsoft.com/office/powerpoint/2010/main" val="411846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r>
              <a:rPr lang="es-CR" b="1" dirty="0" smtClean="0">
                <a:solidFill>
                  <a:schemeClr val="tx1"/>
                </a:solidFill>
              </a:rPr>
              <a:t> </a:t>
            </a:r>
            <a:endParaRPr lang="es-CR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b="1" dirty="0"/>
              <a:t>A nivel internacional: Sergio Edmundo Mendoza Calvillo.( Universidad Autónoma de Nuevo León)</a:t>
            </a:r>
          </a:p>
          <a:p>
            <a:endParaRPr lang="es-NI" b="1" dirty="0"/>
          </a:p>
          <a:p>
            <a:r>
              <a:rPr lang="es-NI" b="1" dirty="0"/>
              <a:t>A nivel Nacional (Eloísa del Carmen Martínez y Jerils Castillo Parrales ( UNAN FAREM- MATAGALPA).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8286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NI" b="1" dirty="0" smtClean="0">
                <a:solidFill>
                  <a:schemeClr val="tx1"/>
                </a:solidFill>
              </a:rPr>
              <a:t>JUSTIFICACIÓN </a:t>
            </a:r>
            <a:r>
              <a:rPr lang="es-NI" b="1" dirty="0"/>
              <a:t/>
            </a:r>
            <a:br>
              <a:rPr lang="es-NI" b="1" dirty="0"/>
            </a:b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41551" y="3703211"/>
            <a:ext cx="8915400" cy="27898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NI" sz="3600" b="1" dirty="0"/>
              <a:t>Beneficiarios</a:t>
            </a:r>
          </a:p>
          <a:p>
            <a:r>
              <a:rPr lang="es-NI" sz="2800" dirty="0"/>
              <a:t>UNAN    </a:t>
            </a:r>
          </a:p>
          <a:p>
            <a:r>
              <a:rPr lang="es-NI" sz="2800" dirty="0"/>
              <a:t>Lectores</a:t>
            </a:r>
          </a:p>
          <a:p>
            <a:pPr>
              <a:lnSpc>
                <a:spcPct val="150000"/>
              </a:lnSpc>
            </a:pPr>
            <a:r>
              <a:rPr lang="es-NI" sz="2800" dirty="0"/>
              <a:t>Desarrollo profesional</a:t>
            </a:r>
          </a:p>
          <a:p>
            <a:pPr marL="0" indent="0">
              <a:lnSpc>
                <a:spcPct val="150000"/>
              </a:lnSpc>
              <a:buNone/>
            </a:pPr>
            <a:endParaRPr lang="es-CR" sz="2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xmlns="" id="{8A2B6B96-3ECC-42E9-A47A-3A6624629446}"/>
              </a:ext>
            </a:extLst>
          </p:cNvPr>
          <p:cNvSpPr txBox="1">
            <a:spLocks/>
          </p:cNvSpPr>
          <p:nvPr/>
        </p:nvSpPr>
        <p:spPr>
          <a:xfrm>
            <a:off x="2849272" y="1363211"/>
            <a:ext cx="8915400" cy="225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NI" sz="2800" dirty="0"/>
              <a:t>   Obtener Conocimiento amplio de los Tributos.</a:t>
            </a:r>
          </a:p>
          <a:p>
            <a:pPr>
              <a:lnSpc>
                <a:spcPct val="150000"/>
              </a:lnSpc>
            </a:pPr>
            <a:r>
              <a:rPr lang="es-NI" sz="2800" dirty="0"/>
              <a:t>Analizar la Importancia de comprender los procedimientos tributarios.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es-CR" sz="2800" dirty="0"/>
          </a:p>
        </p:txBody>
      </p:sp>
    </p:spTree>
    <p:extLst>
      <p:ext uri="{BB962C8B-B14F-4D97-AF65-F5344CB8AC3E}">
        <p14:creationId xmlns:p14="http://schemas.microsoft.com/office/powerpoint/2010/main" val="412394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26526" y="1674252"/>
            <a:ext cx="6697013" cy="3567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NI" sz="2800" b="1" dirty="0"/>
              <a:t>Objetivo general</a:t>
            </a:r>
          </a:p>
          <a:p>
            <a:endParaRPr lang="es-CR" sz="2800" dirty="0"/>
          </a:p>
          <a:p>
            <a:r>
              <a:rPr lang="es-NI" sz="2800" dirty="0"/>
              <a:t> Evaluar la aplicación, registro y pago de los tributos en la Empresa Ferretería Vanessa del municipio de la Dalia en el periodo Fiscal 2019.</a:t>
            </a:r>
            <a:endParaRPr lang="es-CR" sz="2800" dirty="0"/>
          </a:p>
          <a:p>
            <a:pPr lvl="0"/>
            <a:endParaRPr lang="es-C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6" y="3543837"/>
            <a:ext cx="4142704" cy="33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ovalada 5"/>
          <p:cNvSpPr/>
          <p:nvPr/>
        </p:nvSpPr>
        <p:spPr>
          <a:xfrm>
            <a:off x="1133341" y="1249250"/>
            <a:ext cx="9118242" cy="194470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NI" sz="2000" dirty="0"/>
              <a:t>Conocer los tributos aplicables en la empresa Ferretería Vanessa del municipio de la Dalia en el periodo fiscal 2019.</a:t>
            </a:r>
            <a:endParaRPr lang="es-CR" sz="2000" dirty="0"/>
          </a:p>
        </p:txBody>
      </p:sp>
      <p:sp>
        <p:nvSpPr>
          <p:cNvPr id="7" name="Llamada ovalada 6"/>
          <p:cNvSpPr/>
          <p:nvPr/>
        </p:nvSpPr>
        <p:spPr>
          <a:xfrm>
            <a:off x="1519706" y="2923503"/>
            <a:ext cx="8693240" cy="2073499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NI" sz="2000" dirty="0"/>
              <a:t>Describir el procedimiento de aplicación, registro y pago de los tributos en la Empresa Ferretería Vanessa del municipio de la Dalia en el periodo fiscal 2019.</a:t>
            </a:r>
            <a:endParaRPr lang="es-CR" sz="2000" dirty="0"/>
          </a:p>
          <a:p>
            <a:pPr lvl="0"/>
            <a:endParaRPr lang="es-CR" sz="1600" dirty="0"/>
          </a:p>
        </p:txBody>
      </p:sp>
      <p:sp>
        <p:nvSpPr>
          <p:cNvPr id="8" name="Llamada ovalada 7"/>
          <p:cNvSpPr/>
          <p:nvPr/>
        </p:nvSpPr>
        <p:spPr>
          <a:xfrm>
            <a:off x="1223494" y="5009880"/>
            <a:ext cx="9633396" cy="1712891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NI" sz="2000" dirty="0"/>
              <a:t>Verificar la correcta aplicación, registro y pago de los tributos en la Empresa Ferretería Vanessa del municipio de la Dalia en el periodo fiscal 2019.</a:t>
            </a:r>
            <a:endParaRPr lang="es-CR" sz="2000" dirty="0"/>
          </a:p>
        </p:txBody>
      </p:sp>
      <p:sp>
        <p:nvSpPr>
          <p:cNvPr id="9" name="Rectángulo 8"/>
          <p:cNvSpPr/>
          <p:nvPr/>
        </p:nvSpPr>
        <p:spPr>
          <a:xfrm>
            <a:off x="3657600" y="206063"/>
            <a:ext cx="4353059" cy="6439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dirty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31001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7752" y="136463"/>
            <a:ext cx="4082601" cy="68258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2400" b="1" dirty="0"/>
              <a:t>MARCO TE</a:t>
            </a:r>
            <a:r>
              <a:rPr lang="es-NI" sz="2400" b="1" dirty="0"/>
              <a:t>Ó</a:t>
            </a:r>
            <a:r>
              <a:rPr lang="es-CR" sz="2400" b="1" dirty="0"/>
              <a:t>RICO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E7020D54-E7B6-4E39-9058-805B1E62F276}"/>
              </a:ext>
            </a:extLst>
          </p:cNvPr>
          <p:cNvCxnSpPr>
            <a:stCxn id="4" idx="2"/>
          </p:cNvCxnSpPr>
          <p:nvPr/>
        </p:nvCxnSpPr>
        <p:spPr>
          <a:xfrm flipH="1">
            <a:off x="5789052" y="819043"/>
            <a:ext cx="1" cy="482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BD524235-EFC9-4718-B10D-9DE772B88D00}"/>
              </a:ext>
            </a:extLst>
          </p:cNvPr>
          <p:cNvCxnSpPr>
            <a:cxnSpLocks/>
          </p:cNvCxnSpPr>
          <p:nvPr/>
        </p:nvCxnSpPr>
        <p:spPr>
          <a:xfrm>
            <a:off x="5789052" y="1301612"/>
            <a:ext cx="49190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0C09D281-B82C-4518-8AA3-B9B43BD12B68}"/>
              </a:ext>
            </a:extLst>
          </p:cNvPr>
          <p:cNvCxnSpPr>
            <a:cxnSpLocks/>
          </p:cNvCxnSpPr>
          <p:nvPr/>
        </p:nvCxnSpPr>
        <p:spPr>
          <a:xfrm>
            <a:off x="1321401" y="1301612"/>
            <a:ext cx="4467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C81D76CD-89C1-4AD2-97A6-ACF978B17A99}"/>
              </a:ext>
            </a:extLst>
          </p:cNvPr>
          <p:cNvCxnSpPr>
            <a:cxnSpLocks/>
          </p:cNvCxnSpPr>
          <p:nvPr/>
        </p:nvCxnSpPr>
        <p:spPr>
          <a:xfrm>
            <a:off x="1321401" y="1301612"/>
            <a:ext cx="0" cy="482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6EAC003-0493-44A6-AECE-1C3A7C746505}"/>
              </a:ext>
            </a:extLst>
          </p:cNvPr>
          <p:cNvSpPr txBox="1"/>
          <p:nvPr/>
        </p:nvSpPr>
        <p:spPr>
          <a:xfrm>
            <a:off x="627963" y="1784182"/>
            <a:ext cx="1828788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2400" b="1" dirty="0" smtClean="0">
                <a:ln w="0"/>
                <a:solidFill>
                  <a:schemeClr val="tx1"/>
                </a:solidFill>
              </a:rPr>
              <a:t>Empresa</a:t>
            </a:r>
            <a:endParaRPr lang="es-ES" sz="2400" b="1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xmlns="" id="{AB9D36D8-8DA0-4983-A135-3276FAAB80E9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1542357" y="2245847"/>
            <a:ext cx="0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D626ED2D-CABA-4624-8280-0C54CC5E4707}"/>
              </a:ext>
            </a:extLst>
          </p:cNvPr>
          <p:cNvSpPr txBox="1"/>
          <p:nvPr/>
        </p:nvSpPr>
        <p:spPr>
          <a:xfrm>
            <a:off x="627963" y="2707512"/>
            <a:ext cx="2401676" cy="36933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dirty="0" smtClean="0"/>
              <a:t>Sistema </a:t>
            </a:r>
            <a:r>
              <a:rPr lang="es-NI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Contable</a:t>
            </a:r>
            <a:endParaRPr lang="es-ES" dirty="0"/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xmlns="" id="{B8CF6A38-EA57-4EF6-8E44-9D6F8D7EA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582342"/>
              </p:ext>
            </p:extLst>
          </p:nvPr>
        </p:nvGraphicFramePr>
        <p:xfrm>
          <a:off x="-153419" y="3444072"/>
          <a:ext cx="4467643" cy="3143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8C66D1FD-24DD-415E-88DC-7FF7D634F4E1}"/>
              </a:ext>
            </a:extLst>
          </p:cNvPr>
          <p:cNvCxnSpPr>
            <a:cxnSpLocks/>
          </p:cNvCxnSpPr>
          <p:nvPr/>
        </p:nvCxnSpPr>
        <p:spPr>
          <a:xfrm>
            <a:off x="1542357" y="3076844"/>
            <a:ext cx="0" cy="400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9BB07763-0C31-4816-B7B6-B39B58931CC5}"/>
              </a:ext>
            </a:extLst>
          </p:cNvPr>
          <p:cNvCxnSpPr>
            <a:cxnSpLocks/>
          </p:cNvCxnSpPr>
          <p:nvPr/>
        </p:nvCxnSpPr>
        <p:spPr>
          <a:xfrm>
            <a:off x="4833946" y="1301612"/>
            <a:ext cx="0" cy="482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AF86CFD5-66F6-4840-BB9F-B11DA5A33193}"/>
              </a:ext>
            </a:extLst>
          </p:cNvPr>
          <p:cNvSpPr txBox="1"/>
          <p:nvPr/>
        </p:nvSpPr>
        <p:spPr>
          <a:xfrm>
            <a:off x="3916186" y="1784181"/>
            <a:ext cx="1828788" cy="4616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ln w="0"/>
                <a:solidFill>
                  <a:schemeClr val="tx1"/>
                </a:solidFill>
              </a:rPr>
              <a:t>DGI</a:t>
            </a:r>
            <a:endParaRPr lang="es-ES" sz="2400" b="1" dirty="0"/>
          </a:p>
        </p:txBody>
      </p: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xmlns="" id="{C90706F7-FAC6-4E89-8912-3009EAB0E5C5}"/>
              </a:ext>
            </a:extLst>
          </p:cNvPr>
          <p:cNvCxnSpPr>
            <a:cxnSpLocks/>
          </p:cNvCxnSpPr>
          <p:nvPr/>
        </p:nvCxnSpPr>
        <p:spPr>
          <a:xfrm>
            <a:off x="4830580" y="2245847"/>
            <a:ext cx="0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F2B08BE5-779E-41FD-8C5C-C3D0AF68A83B}"/>
              </a:ext>
            </a:extLst>
          </p:cNvPr>
          <p:cNvSpPr txBox="1"/>
          <p:nvPr/>
        </p:nvSpPr>
        <p:spPr>
          <a:xfrm>
            <a:off x="3629741" y="2696397"/>
            <a:ext cx="2638851" cy="3077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1400" dirty="0" smtClean="0"/>
              <a:t>Impuestos Sobre La Renta</a:t>
            </a:r>
            <a:endParaRPr lang="es-ES" sz="1400" dirty="0"/>
          </a:p>
        </p:txBody>
      </p:sp>
      <p:graphicFrame>
        <p:nvGraphicFramePr>
          <p:cNvPr id="47" name="Diagrama 46">
            <a:extLst>
              <a:ext uri="{FF2B5EF4-FFF2-40B4-BE49-F238E27FC236}">
                <a16:creationId xmlns:a16="http://schemas.microsoft.com/office/drawing/2014/main" xmlns="" id="{352FEF5C-C108-4221-A9C6-E16DFB52A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3539777"/>
              </p:ext>
            </p:extLst>
          </p:nvPr>
        </p:nvGraphicFramePr>
        <p:xfrm>
          <a:off x="4089860" y="3337370"/>
          <a:ext cx="1481437" cy="65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1F04A7F8-118D-4930-A60B-2EFC7D316D00}"/>
              </a:ext>
            </a:extLst>
          </p:cNvPr>
          <p:cNvSpPr txBox="1"/>
          <p:nvPr/>
        </p:nvSpPr>
        <p:spPr>
          <a:xfrm>
            <a:off x="3555226" y="4126695"/>
            <a:ext cx="3098962" cy="27699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Rentas de Actividades </a:t>
            </a:r>
            <a:r>
              <a:rPr lang="es-NI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Economicas</a:t>
            </a:r>
            <a:endParaRPr lang="es-E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xmlns="" id="{59035374-03CB-44B8-9382-984280265F1E}"/>
              </a:ext>
            </a:extLst>
          </p:cNvPr>
          <p:cNvCxnSpPr>
            <a:cxnSpLocks/>
          </p:cNvCxnSpPr>
          <p:nvPr/>
        </p:nvCxnSpPr>
        <p:spPr>
          <a:xfrm flipH="1">
            <a:off x="4830578" y="3846861"/>
            <a:ext cx="1" cy="253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a 54">
            <a:extLst>
              <a:ext uri="{FF2B5EF4-FFF2-40B4-BE49-F238E27FC236}">
                <a16:creationId xmlns:a16="http://schemas.microsoft.com/office/drawing/2014/main" xmlns="" id="{2AD7C56D-969D-4561-9BCE-20F68825D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826051"/>
              </p:ext>
            </p:extLst>
          </p:nvPr>
        </p:nvGraphicFramePr>
        <p:xfrm>
          <a:off x="4307615" y="4707034"/>
          <a:ext cx="1481437" cy="65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C47C8979-EE5F-4E7D-B4EF-3ECE3B965809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4949166" y="3004174"/>
            <a:ext cx="1" cy="364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xmlns="" id="{D9339E50-DB06-4520-ACC8-10B280B8111D}"/>
              </a:ext>
            </a:extLst>
          </p:cNvPr>
          <p:cNvCxnSpPr>
            <a:cxnSpLocks/>
          </p:cNvCxnSpPr>
          <p:nvPr/>
        </p:nvCxnSpPr>
        <p:spPr>
          <a:xfrm>
            <a:off x="5299113" y="4403694"/>
            <a:ext cx="0" cy="303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xmlns="" id="{FD0B01CC-8CBB-47C4-8B70-276CF42C852F}"/>
              </a:ext>
            </a:extLst>
          </p:cNvPr>
          <p:cNvCxnSpPr>
            <a:cxnSpLocks/>
          </p:cNvCxnSpPr>
          <p:nvPr/>
        </p:nvCxnSpPr>
        <p:spPr>
          <a:xfrm>
            <a:off x="4822917" y="5171239"/>
            <a:ext cx="0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xmlns="" id="{80FDA6C3-A8F6-44EE-91DF-C7DCE2AB2422}"/>
              </a:ext>
            </a:extLst>
          </p:cNvPr>
          <p:cNvSpPr txBox="1"/>
          <p:nvPr/>
        </p:nvSpPr>
        <p:spPr>
          <a:xfrm>
            <a:off x="3498852" y="5635725"/>
            <a:ext cx="3098962" cy="27699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Rentas De Trabajo</a:t>
            </a:r>
            <a:endParaRPr lang="es-E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xmlns="" id="{66ED5422-57BE-4D8D-A27F-06119C5D9162}"/>
              </a:ext>
            </a:extLst>
          </p:cNvPr>
          <p:cNvCxnSpPr>
            <a:cxnSpLocks/>
          </p:cNvCxnSpPr>
          <p:nvPr/>
        </p:nvCxnSpPr>
        <p:spPr>
          <a:xfrm>
            <a:off x="4837288" y="5912724"/>
            <a:ext cx="0" cy="44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xmlns="" id="{12B22FD3-0978-4109-8898-364D7039B074}"/>
              </a:ext>
            </a:extLst>
          </p:cNvPr>
          <p:cNvSpPr txBox="1"/>
          <p:nvPr/>
        </p:nvSpPr>
        <p:spPr>
          <a:xfrm>
            <a:off x="3580932" y="6359786"/>
            <a:ext cx="3098962" cy="27699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NI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Rentas De Capital</a:t>
            </a:r>
            <a:endParaRPr lang="es-E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xmlns="" id="{6B450485-542D-4A10-B1F9-707D56FCD23A}"/>
              </a:ext>
            </a:extLst>
          </p:cNvPr>
          <p:cNvCxnSpPr>
            <a:cxnSpLocks/>
          </p:cNvCxnSpPr>
          <p:nvPr/>
        </p:nvCxnSpPr>
        <p:spPr>
          <a:xfrm>
            <a:off x="7707512" y="1301612"/>
            <a:ext cx="0" cy="482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Diagrama 71">
            <a:extLst>
              <a:ext uri="{FF2B5EF4-FFF2-40B4-BE49-F238E27FC236}">
                <a16:creationId xmlns:a16="http://schemas.microsoft.com/office/drawing/2014/main" xmlns="" id="{587C2457-CA78-4BB9-BB68-CD54BC297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61895"/>
              </p:ext>
            </p:extLst>
          </p:nvPr>
        </p:nvGraphicFramePr>
        <p:xfrm>
          <a:off x="6430604" y="1765596"/>
          <a:ext cx="3826100" cy="367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7" name="Diagrama 76">
            <a:extLst>
              <a:ext uri="{FF2B5EF4-FFF2-40B4-BE49-F238E27FC236}">
                <a16:creationId xmlns:a16="http://schemas.microsoft.com/office/drawing/2014/main" xmlns="" id="{2213BCE4-45FD-4FFF-AE70-0FB00BC85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507093"/>
              </p:ext>
            </p:extLst>
          </p:nvPr>
        </p:nvGraphicFramePr>
        <p:xfrm>
          <a:off x="9675400" y="1839781"/>
          <a:ext cx="2873217" cy="266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xmlns="" id="{306583DC-683E-4B58-A004-19530410EA55}"/>
              </a:ext>
            </a:extLst>
          </p:cNvPr>
          <p:cNvCxnSpPr>
            <a:cxnSpLocks/>
          </p:cNvCxnSpPr>
          <p:nvPr/>
        </p:nvCxnSpPr>
        <p:spPr>
          <a:xfrm>
            <a:off x="10708105" y="1301612"/>
            <a:ext cx="0" cy="538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>
            <a:extLst>
              <a:ext uri="{FF2B5EF4-FFF2-40B4-BE49-F238E27FC236}">
                <a16:creationId xmlns:a16="http://schemas.microsoft.com/office/drawing/2014/main" xmlns="" id="{730418C5-CAA4-4689-A74E-812D160BD00C}"/>
              </a:ext>
            </a:extLst>
          </p:cNvPr>
          <p:cNvSpPr txBox="1"/>
          <p:nvPr/>
        </p:nvSpPr>
        <p:spPr>
          <a:xfrm>
            <a:off x="8120418" y="5912724"/>
            <a:ext cx="382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1600" dirty="0"/>
              <a:t>LEY 822</a:t>
            </a:r>
          </a:p>
          <a:p>
            <a:r>
              <a:rPr lang="es-NI" sz="1600" dirty="0"/>
              <a:t>PLAN DE ARBITRIOS MUNICIPAL</a:t>
            </a:r>
          </a:p>
          <a:p>
            <a:r>
              <a:rPr lang="es-NI" sz="1600" dirty="0"/>
              <a:t>LEY 539 LEY DE SEGURIDAD SOCIAL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637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1190</TotalTime>
  <Words>1204</Words>
  <Application>Microsoft Office PowerPoint</Application>
  <PresentationFormat>Personalizado</PresentationFormat>
  <Paragraphs>410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Espiral</vt:lpstr>
      <vt:lpstr>Presentación de PowerPoint</vt:lpstr>
      <vt:lpstr>Presentación de PowerPoint</vt:lpstr>
      <vt:lpstr>Presentación de PowerPoint</vt:lpstr>
      <vt:lpstr>PLANTEAMIENTO DEL PROBLEMA</vt:lpstr>
      <vt:lpstr>ANTECEDENTES </vt:lpstr>
      <vt:lpstr>JUSTIFICACIÓN  </vt:lpstr>
      <vt:lpstr>Presentación de PowerPoint</vt:lpstr>
      <vt:lpstr>Presentación de PowerPoint</vt:lpstr>
      <vt:lpstr>Presentación de PowerPoint</vt:lpstr>
      <vt:lpstr>Presentación de PowerPoint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ANÁLISIS Y DISCUSIÓN DE RESULTADOS</vt:lpstr>
      <vt:lpstr>INSS E INATEC</vt:lpstr>
      <vt:lpstr>ANÁLISIS Y DISCUSIÓN DE RESULTADOS</vt:lpstr>
      <vt:lpstr>ANÁLISIS Y DISCUSIÓN DE RESULTADOS</vt:lpstr>
      <vt:lpstr>ANÁLISIS Y DISCUSIÓN DE RESULTADOS</vt:lpstr>
      <vt:lpstr>CONCLUSIONES</vt:lpstr>
      <vt:lpstr>RECOMENDACIONES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 pc</dc:creator>
  <cp:lastModifiedBy>HP15</cp:lastModifiedBy>
  <cp:revision>120</cp:revision>
  <dcterms:created xsi:type="dcterms:W3CDTF">2020-12-02T03:11:41Z</dcterms:created>
  <dcterms:modified xsi:type="dcterms:W3CDTF">2021-04-11T04:48:37Z</dcterms:modified>
</cp:coreProperties>
</file>